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9" r:id="rId2"/>
    <p:sldMasterId id="2147483701" r:id="rId3"/>
    <p:sldMasterId id="2147483713" r:id="rId4"/>
  </p:sldMasterIdLst>
  <p:notesMasterIdLst>
    <p:notesMasterId r:id="rId55"/>
  </p:notesMasterIdLst>
  <p:sldIdLst>
    <p:sldId id="257" r:id="rId5"/>
    <p:sldId id="258" r:id="rId6"/>
    <p:sldId id="260" r:id="rId7"/>
    <p:sldId id="261" r:id="rId8"/>
    <p:sldId id="262" r:id="rId9"/>
    <p:sldId id="263" r:id="rId10"/>
    <p:sldId id="264" r:id="rId11"/>
    <p:sldId id="266" r:id="rId12"/>
    <p:sldId id="295" r:id="rId13"/>
    <p:sldId id="267" r:id="rId14"/>
    <p:sldId id="270" r:id="rId15"/>
    <p:sldId id="271" r:id="rId16"/>
    <p:sldId id="268" r:id="rId17"/>
    <p:sldId id="293" r:id="rId18"/>
    <p:sldId id="297" r:id="rId19"/>
    <p:sldId id="298" r:id="rId20"/>
    <p:sldId id="300" r:id="rId21"/>
    <p:sldId id="617" r:id="rId22"/>
    <p:sldId id="301" r:id="rId23"/>
    <p:sldId id="269" r:id="rId24"/>
    <p:sldId id="272" r:id="rId25"/>
    <p:sldId id="273" r:id="rId26"/>
    <p:sldId id="276" r:id="rId27"/>
    <p:sldId id="277" r:id="rId28"/>
    <p:sldId id="279" r:id="rId29"/>
    <p:sldId id="280" r:id="rId30"/>
    <p:sldId id="283" r:id="rId31"/>
    <p:sldId id="282" r:id="rId32"/>
    <p:sldId id="284" r:id="rId33"/>
    <p:sldId id="285" r:id="rId34"/>
    <p:sldId id="291" r:id="rId35"/>
    <p:sldId id="290" r:id="rId36"/>
    <p:sldId id="292" r:id="rId37"/>
    <p:sldId id="287" r:id="rId38"/>
    <p:sldId id="288" r:id="rId39"/>
    <p:sldId id="607" r:id="rId40"/>
    <p:sldId id="618" r:id="rId41"/>
    <p:sldId id="334" r:id="rId42"/>
    <p:sldId id="302" r:id="rId43"/>
    <p:sldId id="278" r:id="rId44"/>
    <p:sldId id="259" r:id="rId45"/>
    <p:sldId id="265" r:id="rId46"/>
    <p:sldId id="294" r:id="rId47"/>
    <p:sldId id="289" r:id="rId48"/>
    <p:sldId id="296" r:id="rId49"/>
    <p:sldId id="299" r:id="rId50"/>
    <p:sldId id="275" r:id="rId51"/>
    <p:sldId id="281" r:id="rId52"/>
    <p:sldId id="286" r:id="rId53"/>
    <p:sldId id="61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1A7D5D-0A06-4251-ADED-1917BA798C45}" type="doc">
      <dgm:prSet loTypeId="urn:microsoft.com/office/officeart/2005/8/layout/gear1" loCatId="process" qsTypeId="urn:microsoft.com/office/officeart/2005/8/quickstyle/simple1" qsCatId="simple" csTypeId="urn:microsoft.com/office/officeart/2005/8/colors/accent1_2" csCatId="accent1" phldr="1"/>
      <dgm:spPr/>
    </dgm:pt>
    <dgm:pt modelId="{5ADF8CB9-8873-4931-8802-E859E90D2ED3}">
      <dgm:prSet phldrT="[Text]" custT="1"/>
      <dgm:spPr/>
      <dgm:t>
        <a:bodyPr/>
        <a:lstStyle/>
        <a:p>
          <a:r>
            <a:rPr lang="en-US" sz="1800" b="1" dirty="0"/>
            <a:t>Coordination</a:t>
          </a:r>
        </a:p>
      </dgm:t>
    </dgm:pt>
    <dgm:pt modelId="{60DBF856-3FAC-422A-B665-BCC7EBA7836D}" type="parTrans" cxnId="{B6BBA6A4-89D7-4C07-8E00-24395F2FF9C1}">
      <dgm:prSet/>
      <dgm:spPr/>
      <dgm:t>
        <a:bodyPr/>
        <a:lstStyle/>
        <a:p>
          <a:endParaRPr lang="en-US"/>
        </a:p>
      </dgm:t>
    </dgm:pt>
    <dgm:pt modelId="{B054DA22-FCBC-4C64-96F7-CA6A6A877F0E}" type="sibTrans" cxnId="{B6BBA6A4-89D7-4C07-8E00-24395F2FF9C1}">
      <dgm:prSet/>
      <dgm:spPr/>
      <dgm:t>
        <a:bodyPr/>
        <a:lstStyle/>
        <a:p>
          <a:endParaRPr lang="en-US"/>
        </a:p>
      </dgm:t>
    </dgm:pt>
    <dgm:pt modelId="{812F0E5F-E1BF-4CC5-A64D-B9C3BC41ED63}" type="pres">
      <dgm:prSet presAssocID="{F51A7D5D-0A06-4251-ADED-1917BA798C45}" presName="composite" presStyleCnt="0">
        <dgm:presLayoutVars>
          <dgm:chMax val="3"/>
          <dgm:animLvl val="lvl"/>
          <dgm:resizeHandles val="exact"/>
        </dgm:presLayoutVars>
      </dgm:prSet>
      <dgm:spPr/>
    </dgm:pt>
    <dgm:pt modelId="{DAC5FCDF-7F46-490A-9998-7F4EB8FD00A0}" type="pres">
      <dgm:prSet presAssocID="{5ADF8CB9-8873-4931-8802-E859E90D2ED3}" presName="gear1" presStyleLbl="node1" presStyleIdx="0" presStyleCnt="1" custScaleX="158090" custScaleY="119491" custLinFactNeighborX="-4971" custLinFactNeighborY="2011">
        <dgm:presLayoutVars>
          <dgm:chMax val="1"/>
          <dgm:bulletEnabled val="1"/>
        </dgm:presLayoutVars>
      </dgm:prSet>
      <dgm:spPr/>
    </dgm:pt>
    <dgm:pt modelId="{EAD3E06E-6C71-4780-A3D8-AD4BED368A3F}" type="pres">
      <dgm:prSet presAssocID="{5ADF8CB9-8873-4931-8802-E859E90D2ED3}" presName="gear1srcNode" presStyleLbl="node1" presStyleIdx="0" presStyleCnt="1"/>
      <dgm:spPr/>
    </dgm:pt>
    <dgm:pt modelId="{6FBFF152-BD8D-471C-9DF3-4C160D760EE8}" type="pres">
      <dgm:prSet presAssocID="{5ADF8CB9-8873-4931-8802-E859E90D2ED3}" presName="gear1dstNode" presStyleLbl="node1" presStyleIdx="0" presStyleCnt="1"/>
      <dgm:spPr/>
    </dgm:pt>
    <dgm:pt modelId="{354B6D67-0436-420C-AA1E-5B4B81904031}" type="pres">
      <dgm:prSet presAssocID="{B054DA22-FCBC-4C64-96F7-CA6A6A877F0E}" presName="connector1" presStyleLbl="sibTrans2D1" presStyleIdx="0" presStyleCnt="1" custScaleX="112249" custScaleY="95468" custLinFactNeighborX="7974" custLinFactNeighborY="3428"/>
      <dgm:spPr/>
    </dgm:pt>
  </dgm:ptLst>
  <dgm:cxnLst>
    <dgm:cxn modelId="{53C0D90D-6EA6-47FF-86AC-3B8AF1C514D0}" type="presOf" srcId="{5ADF8CB9-8873-4931-8802-E859E90D2ED3}" destId="{6FBFF152-BD8D-471C-9DF3-4C160D760EE8}" srcOrd="2" destOrd="0" presId="urn:microsoft.com/office/officeart/2005/8/layout/gear1"/>
    <dgm:cxn modelId="{1C84FA0D-DDD4-41B4-B3A6-3FE2AD9C8204}" type="presOf" srcId="{5ADF8CB9-8873-4931-8802-E859E90D2ED3}" destId="{DAC5FCDF-7F46-490A-9998-7F4EB8FD00A0}" srcOrd="0" destOrd="0" presId="urn:microsoft.com/office/officeart/2005/8/layout/gear1"/>
    <dgm:cxn modelId="{A51B790E-A148-4F2F-B981-587D66A2B3A0}" type="presOf" srcId="{B054DA22-FCBC-4C64-96F7-CA6A6A877F0E}" destId="{354B6D67-0436-420C-AA1E-5B4B81904031}" srcOrd="0" destOrd="0" presId="urn:microsoft.com/office/officeart/2005/8/layout/gear1"/>
    <dgm:cxn modelId="{AB27C36B-9D88-4BE0-8CFC-BA1457B42035}" type="presOf" srcId="{F51A7D5D-0A06-4251-ADED-1917BA798C45}" destId="{812F0E5F-E1BF-4CC5-A64D-B9C3BC41ED63}" srcOrd="0" destOrd="0" presId="urn:microsoft.com/office/officeart/2005/8/layout/gear1"/>
    <dgm:cxn modelId="{B6BBA6A4-89D7-4C07-8E00-24395F2FF9C1}" srcId="{F51A7D5D-0A06-4251-ADED-1917BA798C45}" destId="{5ADF8CB9-8873-4931-8802-E859E90D2ED3}" srcOrd="0" destOrd="0" parTransId="{60DBF856-3FAC-422A-B665-BCC7EBA7836D}" sibTransId="{B054DA22-FCBC-4C64-96F7-CA6A6A877F0E}"/>
    <dgm:cxn modelId="{80499EFA-9344-4116-B7C3-49D3EF86E11D}" type="presOf" srcId="{5ADF8CB9-8873-4931-8802-E859E90D2ED3}" destId="{EAD3E06E-6C71-4780-A3D8-AD4BED368A3F}" srcOrd="1" destOrd="0" presId="urn:microsoft.com/office/officeart/2005/8/layout/gear1"/>
    <dgm:cxn modelId="{6F9570C3-84CF-4333-A298-42F5BB2032F7}" type="presParOf" srcId="{812F0E5F-E1BF-4CC5-A64D-B9C3BC41ED63}" destId="{DAC5FCDF-7F46-490A-9998-7F4EB8FD00A0}" srcOrd="0" destOrd="0" presId="urn:microsoft.com/office/officeart/2005/8/layout/gear1"/>
    <dgm:cxn modelId="{7080EE9D-2765-414E-A611-0D965CF307FA}" type="presParOf" srcId="{812F0E5F-E1BF-4CC5-A64D-B9C3BC41ED63}" destId="{EAD3E06E-6C71-4780-A3D8-AD4BED368A3F}" srcOrd="1" destOrd="0" presId="urn:microsoft.com/office/officeart/2005/8/layout/gear1"/>
    <dgm:cxn modelId="{571FF8DA-6E46-43B8-8ECC-BBA2E4249F30}" type="presParOf" srcId="{812F0E5F-E1BF-4CC5-A64D-B9C3BC41ED63}" destId="{6FBFF152-BD8D-471C-9DF3-4C160D760EE8}" srcOrd="2" destOrd="0" presId="urn:microsoft.com/office/officeart/2005/8/layout/gear1"/>
    <dgm:cxn modelId="{78DF0071-D348-4155-BA67-3C781779BCAC}" type="presParOf" srcId="{812F0E5F-E1BF-4CC5-A64D-B9C3BC41ED63}" destId="{354B6D67-0436-420C-AA1E-5B4B81904031}" srcOrd="3"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5FCDF-7F46-490A-9998-7F4EB8FD00A0}">
      <dsp:nvSpPr>
        <dsp:cNvPr id="0" name=""/>
        <dsp:cNvSpPr/>
      </dsp:nvSpPr>
      <dsp:spPr>
        <a:xfrm>
          <a:off x="397372" y="550255"/>
          <a:ext cx="2622183" cy="198195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Coordination</a:t>
          </a:r>
        </a:p>
      </dsp:txBody>
      <dsp:txXfrm>
        <a:off x="876698" y="1014518"/>
        <a:ext cx="1663531" cy="1018766"/>
      </dsp:txXfrm>
    </dsp:sp>
    <dsp:sp modelId="{354B6D67-0436-420C-AA1E-5B4B81904031}">
      <dsp:nvSpPr>
        <dsp:cNvPr id="0" name=""/>
        <dsp:cNvSpPr/>
      </dsp:nvSpPr>
      <dsp:spPr>
        <a:xfrm>
          <a:off x="1047155" y="527762"/>
          <a:ext cx="2290056" cy="1947697"/>
        </a:xfrm>
        <a:prstGeom prst="circularArrow">
          <a:avLst>
            <a:gd name="adj1" fmla="val 4878"/>
            <a:gd name="adj2" fmla="val 312630"/>
            <a:gd name="adj3" fmla="val 3036910"/>
            <a:gd name="adj4" fmla="val 15371771"/>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097AD5-EE87-4940-BAF7-42AC9BDA63ED}" type="datetimeFigureOut">
              <a:rPr lang="en-CA" smtClean="0"/>
              <a:t>2019-11-18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F0248-4CD0-473E-A6D8-A0882F28E12F}" type="slidenum">
              <a:rPr lang="en-CA" smtClean="0"/>
              <a:t>‹#›</a:t>
            </a:fld>
            <a:endParaRPr lang="en-CA"/>
          </a:p>
        </p:txBody>
      </p:sp>
    </p:spTree>
    <p:extLst>
      <p:ext uri="{BB962C8B-B14F-4D97-AF65-F5344CB8AC3E}">
        <p14:creationId xmlns:p14="http://schemas.microsoft.com/office/powerpoint/2010/main" val="245330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112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0149AE-CE15-445E-B780-06EC53624468}" type="slidenum">
              <a:rPr lang="en-GB" smtClean="0"/>
              <a:pPr/>
              <a:t>45</a:t>
            </a:fld>
            <a:endParaRPr lang="en-GB"/>
          </a:p>
        </p:txBody>
      </p:sp>
    </p:spTree>
    <p:extLst>
      <p:ext uri="{BB962C8B-B14F-4D97-AF65-F5344CB8AC3E}">
        <p14:creationId xmlns:p14="http://schemas.microsoft.com/office/powerpoint/2010/main" val="3145918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EBAAB-6117-4574-84C0-44F5FF7202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32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0149AE-CE15-445E-B780-06EC53624468}" type="slidenum">
              <a:rPr lang="en-GB" smtClean="0"/>
              <a:t>15</a:t>
            </a:fld>
            <a:endParaRPr lang="en-GB"/>
          </a:p>
        </p:txBody>
      </p:sp>
    </p:spTree>
    <p:extLst>
      <p:ext uri="{BB962C8B-B14F-4D97-AF65-F5344CB8AC3E}">
        <p14:creationId xmlns:p14="http://schemas.microsoft.com/office/powerpoint/2010/main" val="415526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26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1EBAAB-6117-4574-84C0-44F5FF720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03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EBAAB-6117-4574-84C0-44F5FF7202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907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EBAAB-6117-4574-84C0-44F5FF7202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459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105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993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357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4916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90831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4327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87748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49337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2947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7019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4A878A-8F27-4E18-BB54-1EC0F509C5EA}"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3086460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4A878A-8F27-4E18-BB54-1EC0F509C5EA}"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3415260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4A878A-8F27-4E18-BB54-1EC0F509C5EA}"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165175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06659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4A878A-8F27-4E18-BB54-1EC0F509C5EA}"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1023556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4A878A-8F27-4E18-BB54-1EC0F509C5EA}" type="datetimeFigureOut">
              <a:rPr lang="en-US" smtClean="0"/>
              <a:t>11/18/2019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20550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4A878A-8F27-4E18-BB54-1EC0F509C5EA}" type="datetimeFigureOut">
              <a:rPr lang="en-US" smtClean="0"/>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3712675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4A878A-8F27-4E18-BB54-1EC0F509C5EA}" type="datetimeFigureOut">
              <a:rPr lang="en-US" smtClean="0"/>
              <a:t>11/18/2019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4159219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4A878A-8F27-4E18-BB54-1EC0F509C5EA}"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1337161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4A878A-8F27-4E18-BB54-1EC0F509C5EA}"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689402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4A878A-8F27-4E18-BB54-1EC0F509C5EA}"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3309014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4A878A-8F27-4E18-BB54-1EC0F509C5EA}"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8466A-4B7D-4657-B4C6-120B242237F1}" type="slidenum">
              <a:rPr lang="en-US" smtClean="0"/>
              <a:t>‹#›</a:t>
            </a:fld>
            <a:endParaRPr lang="en-US"/>
          </a:p>
        </p:txBody>
      </p:sp>
    </p:spTree>
    <p:extLst>
      <p:ext uri="{BB962C8B-B14F-4D97-AF65-F5344CB8AC3E}">
        <p14:creationId xmlns:p14="http://schemas.microsoft.com/office/powerpoint/2010/main" val="2315206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0938600-EF06-4995-ACC4-9D4C9248ECEE}" type="datetime5">
              <a:rPr lang="en-US" smtClean="0"/>
              <a:t>18-Nov-19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lvl1pPr>
              <a:defRPr sz="1000"/>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354155125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lvl1pPr>
              <a:defRPr sz="1000">
                <a:latin typeface="Cambria" panose="02040503050406030204" pitchFamily="18" charset="0"/>
              </a:defRPr>
            </a:lvl1pPr>
          </a:lstStyle>
          <a:p>
            <a:fld id="{A45F6806-AE6D-4930-922B-FC00F3E86430}" type="datetime5">
              <a:rPr lang="en-US" smtClean="0"/>
              <a:pPr/>
              <a:t>18-Nov-19</a:t>
            </a:fld>
            <a:endParaRPr lang="en-US" dirty="0"/>
          </a:p>
        </p:txBody>
      </p:sp>
      <p:sp>
        <p:nvSpPr>
          <p:cNvPr id="5" name="Footer Placeholder 4"/>
          <p:cNvSpPr>
            <a:spLocks noGrp="1"/>
          </p:cNvSpPr>
          <p:nvPr>
            <p:ph type="ftr" sz="quarter" idx="11"/>
          </p:nvPr>
        </p:nvSpPr>
        <p:spPr/>
        <p:txBody>
          <a:bodyPr/>
          <a:lstStyle>
            <a:lvl1pPr algn="ctr">
              <a:defRPr sz="10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000">
                <a:latin typeface="Cambria" panose="02040503050406030204" pitchFamily="18" charset="0"/>
              </a:defRPr>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325137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225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C416532-4B2A-4525-BA66-46DDC5C352BB}" type="datetime5">
              <a:rPr lang="en-US" smtClean="0"/>
              <a:t>18-Nov-19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64095343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5CBE10A-1C45-4608-A4B0-275E30E3D311}" type="datetime5">
              <a:rPr lang="en-US" smtClean="0"/>
              <a:t>18-Nov-19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114836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CAB6A19-244B-41EE-AF9C-C754179D8908}" type="datetime5">
              <a:rPr lang="en-US" smtClean="0"/>
              <a:t>18-Nov-19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885160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0C28440-8B96-476C-BF7D-E1BCDBD4B853}" type="datetime5">
              <a:rPr lang="en-US" smtClean="0"/>
              <a:t>18-Nov-19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116900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6B05-7AAD-4E24-9035-9E36F100626D}" type="datetime5">
              <a:rPr lang="en-US" smtClean="0"/>
              <a:t>18-Nov-19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934120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BEDD71-A13B-4D0D-8C47-267DC02C0E9A}" type="datetime5">
              <a:rPr lang="en-US" smtClean="0"/>
              <a:t>18-Nov-19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780236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B7DD46C-6A30-45E1-BA1D-480D975DB778}" type="datetime5">
              <a:rPr lang="en-US" smtClean="0"/>
              <a:t>18-Nov-19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DE50DEB3-00C6-4B15-95D3-20297EEC9831}"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1453245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2DDF314-7C07-4063-A3F3-6E307C8A9D61}" type="datetime5">
              <a:rPr lang="en-US" smtClean="0"/>
              <a:t>18-Nov-19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11312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61348EB-3D6B-4674-8397-B3052B241E25}" type="datetime5">
              <a:rPr lang="en-US" smtClean="0"/>
              <a:t>18-Nov-19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488904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176522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4983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322916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1786964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1060501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2075175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1097891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3826672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3746713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3593596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1755547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293831-58B3-4AE2-840E-2CEDF6EBD3D9}" type="datetimeFigureOut">
              <a:rPr lang="en-US" smtClean="0"/>
              <a:pPr/>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A7AE4-6826-4F79-AE2E-E8719FFB7DBA}" type="slidenum">
              <a:rPr lang="en-US" smtClean="0"/>
              <a:pPr/>
              <a:t>‹#›</a:t>
            </a:fld>
            <a:endParaRPr lang="en-US"/>
          </a:p>
        </p:txBody>
      </p:sp>
    </p:spTree>
    <p:extLst>
      <p:ext uri="{BB962C8B-B14F-4D97-AF65-F5344CB8AC3E}">
        <p14:creationId xmlns:p14="http://schemas.microsoft.com/office/powerpoint/2010/main" val="3821862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6517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92897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1308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4252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4416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11/18/2019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037296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A878A-8F27-4E18-BB54-1EC0F509C5EA}" type="datetimeFigureOut">
              <a:rPr lang="en-US" smtClean="0"/>
              <a:t>11/18/2019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8466A-4B7D-4657-B4C6-120B242237F1}" type="slidenum">
              <a:rPr lang="en-US" smtClean="0"/>
              <a:t>‹#›</a:t>
            </a:fld>
            <a:endParaRPr lang="en-US"/>
          </a:p>
        </p:txBody>
      </p:sp>
    </p:spTree>
    <p:extLst>
      <p:ext uri="{BB962C8B-B14F-4D97-AF65-F5344CB8AC3E}">
        <p14:creationId xmlns:p14="http://schemas.microsoft.com/office/powerpoint/2010/main" val="215144685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B05B6A4-BE64-4CD6-9A1C-02691074CA5B}" type="datetime5">
              <a:rPr lang="en-US" smtClean="0"/>
              <a:t>18-Nov-19</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50DEB3-00C6-4B15-95D3-20297EEC9831}"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5923238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93831-58B3-4AE2-840E-2CEDF6EBD3D9}" type="datetimeFigureOut">
              <a:rPr lang="en-US" smtClean="0"/>
              <a:pPr/>
              <a:t>11/18/2019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A7AE4-6826-4F79-AE2E-E8719FFB7DBA}" type="slidenum">
              <a:rPr lang="en-US" smtClean="0"/>
              <a:pPr/>
              <a:t>‹#›</a:t>
            </a:fld>
            <a:endParaRPr lang="en-US"/>
          </a:p>
        </p:txBody>
      </p:sp>
    </p:spTree>
    <p:extLst>
      <p:ext uri="{BB962C8B-B14F-4D97-AF65-F5344CB8AC3E}">
        <p14:creationId xmlns:p14="http://schemas.microsoft.com/office/powerpoint/2010/main" val="288178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diagramQuickStyle" Target="../diagrams/quickStyle1.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diagramLayout" Target="../diagrams/layout1.xml"/><Relationship Id="rId11" Type="http://schemas.openxmlformats.org/officeDocument/2006/relationships/image" Target="../media/image23.png"/><Relationship Id="rId5" Type="http://schemas.openxmlformats.org/officeDocument/2006/relationships/diagramData" Target="../diagrams/data1.xml"/><Relationship Id="rId10" Type="http://schemas.openxmlformats.org/officeDocument/2006/relationships/image" Target="../media/image22.png"/><Relationship Id="rId4" Type="http://schemas.openxmlformats.org/officeDocument/2006/relationships/image" Target="../media/image2.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1F87-0C2C-43AC-819E-85069A3BA728}"/>
              </a:ext>
            </a:extLst>
          </p:cNvPr>
          <p:cNvSpPr>
            <a:spLocks noGrp="1"/>
          </p:cNvSpPr>
          <p:nvPr>
            <p:ph type="ctrTitle"/>
          </p:nvPr>
        </p:nvSpPr>
        <p:spPr>
          <a:xfrm>
            <a:off x="2032196" y="1464893"/>
            <a:ext cx="8915399" cy="1224556"/>
          </a:xfrm>
        </p:spPr>
        <p:txBody>
          <a:bodyPr/>
          <a:lstStyle/>
          <a:p>
            <a:pPr algn="ctr"/>
            <a:r>
              <a:rPr lang="en-CA" dirty="0"/>
              <a:t>SCRS Report 2019</a:t>
            </a:r>
          </a:p>
        </p:txBody>
      </p:sp>
      <p:sp>
        <p:nvSpPr>
          <p:cNvPr id="3" name="Subtitle 2">
            <a:extLst>
              <a:ext uri="{FF2B5EF4-FFF2-40B4-BE49-F238E27FC236}">
                <a16:creationId xmlns:a16="http://schemas.microsoft.com/office/drawing/2014/main" id="{DE73C79F-F6A3-4101-AB52-DF81AFF9E96C}"/>
              </a:ext>
            </a:extLst>
          </p:cNvPr>
          <p:cNvSpPr>
            <a:spLocks noGrp="1"/>
          </p:cNvSpPr>
          <p:nvPr>
            <p:ph type="subTitle" idx="1"/>
          </p:nvPr>
        </p:nvSpPr>
        <p:spPr>
          <a:xfrm>
            <a:off x="5162952" y="3005706"/>
            <a:ext cx="2125662" cy="1126283"/>
          </a:xfrm>
        </p:spPr>
        <p:txBody>
          <a:bodyPr>
            <a:normAutofit/>
          </a:bodyPr>
          <a:lstStyle/>
          <a:p>
            <a:r>
              <a:rPr lang="en-CA" sz="4000" b="1" dirty="0">
                <a:solidFill>
                  <a:schemeClr val="tx1"/>
                </a:solidFill>
              </a:rPr>
              <a:t>Panel 2</a:t>
            </a:r>
          </a:p>
        </p:txBody>
      </p:sp>
      <p:pic>
        <p:nvPicPr>
          <p:cNvPr id="4" name="Picture 2" descr="img03">
            <a:extLst>
              <a:ext uri="{FF2B5EF4-FFF2-40B4-BE49-F238E27FC236}">
                <a16:creationId xmlns:a16="http://schemas.microsoft.com/office/drawing/2014/main" id="{7D757682-C0A7-4638-B4E0-1352B5D03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1" y="0"/>
            <a:ext cx="12218811" cy="16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8FD122B-BB78-47E1-9AA5-42C108BF7401}"/>
              </a:ext>
            </a:extLst>
          </p:cNvPr>
          <p:cNvSpPr txBox="1"/>
          <p:nvPr/>
        </p:nvSpPr>
        <p:spPr>
          <a:xfrm>
            <a:off x="92510" y="6318598"/>
            <a:ext cx="189143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rPr>
              <a:t>Bigeye</a:t>
            </a:r>
          </a:p>
        </p:txBody>
      </p:sp>
      <p:sp>
        <p:nvSpPr>
          <p:cNvPr id="9" name="TextBox 8">
            <a:extLst>
              <a:ext uri="{FF2B5EF4-FFF2-40B4-BE49-F238E27FC236}">
                <a16:creationId xmlns:a16="http://schemas.microsoft.com/office/drawing/2014/main" id="{34A248CD-201E-4258-B3D9-47127F4D4E6D}"/>
              </a:ext>
            </a:extLst>
          </p:cNvPr>
          <p:cNvSpPr txBox="1"/>
          <p:nvPr/>
        </p:nvSpPr>
        <p:spPr>
          <a:xfrm>
            <a:off x="4362450" y="6372225"/>
            <a:ext cx="15430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rPr>
              <a:t>Yellowfin</a:t>
            </a:r>
          </a:p>
        </p:txBody>
      </p:sp>
      <p:sp>
        <p:nvSpPr>
          <p:cNvPr id="10" name="TextBox 9">
            <a:extLst>
              <a:ext uri="{FF2B5EF4-FFF2-40B4-BE49-F238E27FC236}">
                <a16:creationId xmlns:a16="http://schemas.microsoft.com/office/drawing/2014/main" id="{B1B6C90E-3496-499F-862C-DD4E7E93CB98}"/>
              </a:ext>
            </a:extLst>
          </p:cNvPr>
          <p:cNvSpPr txBox="1"/>
          <p:nvPr/>
        </p:nvSpPr>
        <p:spPr>
          <a:xfrm>
            <a:off x="8477250" y="6343650"/>
            <a:ext cx="13430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entury Gothic" panose="020B0502020202020204"/>
                <a:ea typeface="+mn-ea"/>
                <a:cs typeface="+mn-cs"/>
              </a:rPr>
              <a:t>Skipjack</a:t>
            </a:r>
          </a:p>
        </p:txBody>
      </p:sp>
      <p:pic>
        <p:nvPicPr>
          <p:cNvPr id="11" name="Picture 10">
            <a:extLst>
              <a:ext uri="{FF2B5EF4-FFF2-40B4-BE49-F238E27FC236}">
                <a16:creationId xmlns:a16="http://schemas.microsoft.com/office/drawing/2014/main" id="{203E7B75-E124-4A3A-885E-7DAA200441F2}"/>
              </a:ext>
            </a:extLst>
          </p:cNvPr>
          <p:cNvPicPr>
            <a:picLocks noChangeAspect="1"/>
          </p:cNvPicPr>
          <p:nvPr/>
        </p:nvPicPr>
        <p:blipFill>
          <a:blip r:embed="rId3"/>
          <a:stretch>
            <a:fillRect/>
          </a:stretch>
        </p:blipFill>
        <p:spPr>
          <a:xfrm>
            <a:off x="0" y="4025153"/>
            <a:ext cx="5973880" cy="2832847"/>
          </a:xfrm>
          <a:prstGeom prst="rect">
            <a:avLst/>
          </a:prstGeom>
        </p:spPr>
      </p:pic>
      <p:pic>
        <p:nvPicPr>
          <p:cNvPr id="12" name="Picture 11">
            <a:extLst>
              <a:ext uri="{FF2B5EF4-FFF2-40B4-BE49-F238E27FC236}">
                <a16:creationId xmlns:a16="http://schemas.microsoft.com/office/drawing/2014/main" id="{69A2B182-A59E-49EB-B12E-643CF47CCCDE}"/>
              </a:ext>
            </a:extLst>
          </p:cNvPr>
          <p:cNvPicPr>
            <a:picLocks noChangeAspect="1"/>
          </p:cNvPicPr>
          <p:nvPr/>
        </p:nvPicPr>
        <p:blipFill>
          <a:blip r:embed="rId4"/>
          <a:stretch>
            <a:fillRect/>
          </a:stretch>
        </p:blipFill>
        <p:spPr>
          <a:xfrm>
            <a:off x="6399592" y="4025153"/>
            <a:ext cx="5790919" cy="2832847"/>
          </a:xfrm>
          <a:prstGeom prst="rect">
            <a:avLst/>
          </a:prstGeom>
        </p:spPr>
      </p:pic>
      <p:sp>
        <p:nvSpPr>
          <p:cNvPr id="13" name="TextBox 12">
            <a:extLst>
              <a:ext uri="{FF2B5EF4-FFF2-40B4-BE49-F238E27FC236}">
                <a16:creationId xmlns:a16="http://schemas.microsoft.com/office/drawing/2014/main" id="{3D84D5A6-AA79-43C6-AB0C-1E67ED0A2D8B}"/>
              </a:ext>
            </a:extLst>
          </p:cNvPr>
          <p:cNvSpPr txBox="1"/>
          <p:nvPr/>
        </p:nvSpPr>
        <p:spPr>
          <a:xfrm>
            <a:off x="4195482" y="4383742"/>
            <a:ext cx="2142565" cy="369332"/>
          </a:xfrm>
          <a:prstGeom prst="rect">
            <a:avLst/>
          </a:prstGeom>
          <a:noFill/>
        </p:spPr>
        <p:txBody>
          <a:bodyPr wrap="square" rtlCol="0">
            <a:spAutoFit/>
          </a:bodyPr>
          <a:lstStyle/>
          <a:p>
            <a:r>
              <a:rPr lang="en-CA" dirty="0"/>
              <a:t>Albacore Tuna</a:t>
            </a:r>
          </a:p>
        </p:txBody>
      </p:sp>
      <p:sp>
        <p:nvSpPr>
          <p:cNvPr id="14" name="TextBox 13">
            <a:extLst>
              <a:ext uri="{FF2B5EF4-FFF2-40B4-BE49-F238E27FC236}">
                <a16:creationId xmlns:a16="http://schemas.microsoft.com/office/drawing/2014/main" id="{C42169D8-F8B6-4968-B703-9297A712BE2C}"/>
              </a:ext>
            </a:extLst>
          </p:cNvPr>
          <p:cNvSpPr txBox="1"/>
          <p:nvPr/>
        </p:nvSpPr>
        <p:spPr>
          <a:xfrm>
            <a:off x="7593106" y="6311153"/>
            <a:ext cx="1516762" cy="369332"/>
          </a:xfrm>
          <a:prstGeom prst="rect">
            <a:avLst/>
          </a:prstGeom>
          <a:noFill/>
        </p:spPr>
        <p:txBody>
          <a:bodyPr wrap="none" rtlCol="0">
            <a:spAutoFit/>
          </a:bodyPr>
          <a:lstStyle/>
          <a:p>
            <a:r>
              <a:rPr lang="en-CA" dirty="0">
                <a:solidFill>
                  <a:schemeClr val="bg1"/>
                </a:solidFill>
              </a:rPr>
              <a:t>Bluefin Tuna</a:t>
            </a:r>
          </a:p>
        </p:txBody>
      </p:sp>
    </p:spTree>
    <p:extLst>
      <p:ext uri="{BB962C8B-B14F-4D97-AF65-F5344CB8AC3E}">
        <p14:creationId xmlns:p14="http://schemas.microsoft.com/office/powerpoint/2010/main" val="3561287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810000" y="928278"/>
            <a:ext cx="6667500" cy="523220"/>
          </a:xfrm>
          <a:prstGeom prst="rect">
            <a:avLst/>
          </a:prstGeom>
        </p:spPr>
        <p:txBody>
          <a:bodyPr wrap="square">
            <a:spAutoFit/>
          </a:bodyPr>
          <a:lstStyle/>
          <a:p>
            <a:pPr lvl="0"/>
            <a:r>
              <a:rPr lang="en-US" sz="2800" b="1" i="1" dirty="0">
                <a:solidFill>
                  <a:prstClr val="white"/>
                </a:solidFill>
                <a:latin typeface="Arial" panose="020B0604020202020204" pitchFamily="34" charset="0"/>
              </a:rPr>
              <a:t>ALB N Responses to the Commission</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1821D1B2-5401-4179-9070-A80AC08149F3}"/>
              </a:ext>
            </a:extLst>
          </p:cNvPr>
          <p:cNvSpPr txBox="1"/>
          <p:nvPr/>
        </p:nvSpPr>
        <p:spPr>
          <a:xfrm>
            <a:off x="2672042" y="3073214"/>
            <a:ext cx="7807699" cy="1200329"/>
          </a:xfrm>
          <a:prstGeom prst="rect">
            <a:avLst/>
          </a:prstGeom>
          <a:solidFill>
            <a:schemeClr val="bg1"/>
          </a:solidFill>
        </p:spPr>
        <p:txBody>
          <a:bodyPr wrap="square" rtlCol="0">
            <a:spAutoFit/>
          </a:bodyPr>
          <a:lstStyle/>
          <a:p>
            <a:r>
              <a:rPr lang="en-CA" sz="2400" dirty="0"/>
              <a:t>No Responses to the Commission were required specifically  for North Atlantic or the Mediterranean Albacore stocks in  2019.</a:t>
            </a:r>
          </a:p>
        </p:txBody>
      </p:sp>
    </p:spTree>
    <p:extLst>
      <p:ext uri="{BB962C8B-B14F-4D97-AF65-F5344CB8AC3E}">
        <p14:creationId xmlns:p14="http://schemas.microsoft.com/office/powerpoint/2010/main" val="1564596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810000" y="928278"/>
            <a:ext cx="66675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North Atlantic ALB Workplan 2020</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Rectangle 1">
            <a:extLst>
              <a:ext uri="{FF2B5EF4-FFF2-40B4-BE49-F238E27FC236}">
                <a16:creationId xmlns:a16="http://schemas.microsoft.com/office/drawing/2014/main" id="{2A09974B-3574-40F0-8BB4-4095D05E5972}"/>
              </a:ext>
            </a:extLst>
          </p:cNvPr>
          <p:cNvSpPr/>
          <p:nvPr/>
        </p:nvSpPr>
        <p:spPr>
          <a:xfrm>
            <a:off x="371475" y="1942981"/>
            <a:ext cx="11477625" cy="4678204"/>
          </a:xfrm>
          <a:prstGeom prst="rect">
            <a:avLst/>
          </a:prstGeom>
          <a:solidFill>
            <a:schemeClr val="bg1"/>
          </a:solidFill>
        </p:spPr>
        <p:txBody>
          <a:bodyPr wrap="square">
            <a:spAutoFit/>
          </a:bodyPr>
          <a:lstStyle/>
          <a:p>
            <a:r>
              <a:rPr lang="en-US" sz="2000" b="1" dirty="0"/>
              <a:t>North Atlantic Stock Proposed Work Plan (Details Appendix 13)</a:t>
            </a:r>
          </a:p>
          <a:p>
            <a:endParaRPr lang="en-US" dirty="0"/>
          </a:p>
          <a:p>
            <a:r>
              <a:rPr lang="en-US" sz="2000" dirty="0"/>
              <a:t>Focus on Stock Assessment. </a:t>
            </a:r>
          </a:p>
          <a:p>
            <a:pPr marL="742950" lvl="1" indent="-285750">
              <a:buFont typeface="Wingdings" panose="05000000000000000000" pitchFamily="2" charset="2"/>
              <a:buChar char="§"/>
            </a:pPr>
            <a:r>
              <a:rPr lang="en-US" sz="2000" dirty="0"/>
              <a:t>Update the surplus production model used in the 2016 assessment, with data up to 2018. </a:t>
            </a:r>
          </a:p>
          <a:p>
            <a:pPr marL="742950" lvl="1" indent="-285750">
              <a:buFont typeface="Wingdings" panose="05000000000000000000" pitchFamily="2" charset="2"/>
              <a:buChar char="§"/>
            </a:pPr>
            <a:r>
              <a:rPr lang="en-US" sz="2000" dirty="0"/>
              <a:t>Prepare catch summaries (T1) and mean weights per fishery and year. </a:t>
            </a:r>
          </a:p>
          <a:p>
            <a:pPr marL="742950" lvl="1" indent="-285750">
              <a:buFont typeface="Wingdings" panose="05000000000000000000" pitchFamily="2" charset="2"/>
              <a:buChar char="§"/>
            </a:pPr>
            <a:r>
              <a:rPr lang="en-US" sz="2000" dirty="0"/>
              <a:t>Update CPUE indices for • Japanese longline  • Chinese Taipei longline  • US longline  • Venezuela longline • Spanish </a:t>
            </a:r>
            <a:r>
              <a:rPr lang="en-US" sz="2000" dirty="0" err="1"/>
              <a:t>baitboat</a:t>
            </a:r>
            <a:r>
              <a:rPr lang="en-US" sz="2000" dirty="0"/>
              <a:t> </a:t>
            </a:r>
          </a:p>
          <a:p>
            <a:pPr marL="742950" lvl="1" indent="-285750">
              <a:buFont typeface="Wingdings" panose="05000000000000000000" pitchFamily="2" charset="2"/>
              <a:buChar char="§"/>
            </a:pPr>
            <a:r>
              <a:rPr lang="en-US" sz="2000" dirty="0"/>
              <a:t>Evaluate the indices against the standards provided by the WGSAM.</a:t>
            </a:r>
          </a:p>
          <a:p>
            <a:r>
              <a:rPr lang="en-US" sz="2000" dirty="0"/>
              <a:t> </a:t>
            </a:r>
          </a:p>
          <a:p>
            <a:r>
              <a:rPr lang="en-US" sz="2000" dirty="0"/>
              <a:t>Implement a 4-year comprehensive Research </a:t>
            </a:r>
            <a:r>
              <a:rPr lang="en-US" sz="2000" dirty="0" err="1"/>
              <a:t>Programme</a:t>
            </a:r>
            <a:r>
              <a:rPr lang="en-US" sz="2000" dirty="0"/>
              <a:t> – with the main research objectives of: </a:t>
            </a:r>
          </a:p>
          <a:p>
            <a:r>
              <a:rPr lang="en-US" sz="2000" dirty="0"/>
              <a:t>      1. Improved knowledge of the biology and ecology; </a:t>
            </a:r>
          </a:p>
          <a:p>
            <a:r>
              <a:rPr lang="en-US" sz="2000" dirty="0"/>
              <a:t>      2. Improved monitoring of stock status;  </a:t>
            </a:r>
          </a:p>
          <a:p>
            <a:r>
              <a:rPr lang="en-US" sz="2000" dirty="0"/>
              <a:t>      3. Development of Management Strategy Evaluation framework. </a:t>
            </a:r>
            <a:endParaRPr lang="en-CA" sz="2000" dirty="0"/>
          </a:p>
        </p:txBody>
      </p:sp>
    </p:spTree>
    <p:extLst>
      <p:ext uri="{BB962C8B-B14F-4D97-AF65-F5344CB8AC3E}">
        <p14:creationId xmlns:p14="http://schemas.microsoft.com/office/powerpoint/2010/main" val="757321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5953125" y="861603"/>
            <a:ext cx="40100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ALB Workplan 2020</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0C0C2D25-4563-4735-8A11-C64F71A95F35}"/>
              </a:ext>
            </a:extLst>
          </p:cNvPr>
          <p:cNvSpPr/>
          <p:nvPr/>
        </p:nvSpPr>
        <p:spPr>
          <a:xfrm>
            <a:off x="542925" y="2338418"/>
            <a:ext cx="11449049" cy="2862322"/>
          </a:xfrm>
          <a:prstGeom prst="rect">
            <a:avLst/>
          </a:prstGeom>
          <a:solidFill>
            <a:schemeClr val="bg1"/>
          </a:solidFill>
        </p:spPr>
        <p:txBody>
          <a:bodyPr wrap="square">
            <a:spAutoFit/>
          </a:bodyPr>
          <a:lstStyle/>
          <a:p>
            <a:r>
              <a:rPr lang="en-US" sz="2000" b="1" dirty="0"/>
              <a:t>Mediterranean Albacore Stock Work Plan:</a:t>
            </a:r>
          </a:p>
          <a:p>
            <a:r>
              <a:rPr lang="en-US" sz="2000" b="1" dirty="0"/>
              <a:t> </a:t>
            </a:r>
            <a:endParaRPr lang="en-US" b="1" dirty="0"/>
          </a:p>
          <a:p>
            <a:r>
              <a:rPr lang="en-US" sz="2000" dirty="0"/>
              <a:t> The main research objectives for 2020:</a:t>
            </a:r>
          </a:p>
          <a:p>
            <a:r>
              <a:rPr lang="en-US" sz="2000" dirty="0"/>
              <a:t>   1. Improved knowledge of the biology (reproduction, growth and age) and ecology; </a:t>
            </a:r>
          </a:p>
          <a:p>
            <a:endParaRPr lang="en-US" sz="2000" dirty="0"/>
          </a:p>
          <a:p>
            <a:r>
              <a:rPr lang="en-US" sz="2000" dirty="0"/>
              <a:t>   2.  Improved monitoring of stock status, including update of the CPUE series used in the assessment (EU Spain LL, EU-Italy LL, Balearic larval survey) to confirm recent stock trends; </a:t>
            </a:r>
          </a:p>
          <a:p>
            <a:endParaRPr lang="en-US" sz="2000" dirty="0"/>
          </a:p>
          <a:p>
            <a:r>
              <a:rPr lang="en-US" sz="2000" dirty="0"/>
              <a:t>   3.  Explore alternative stock assessment methods suitable for data poor stocks. </a:t>
            </a:r>
            <a:endParaRPr lang="en-CA" sz="2000" dirty="0"/>
          </a:p>
        </p:txBody>
      </p:sp>
    </p:spTree>
    <p:extLst>
      <p:ext uri="{BB962C8B-B14F-4D97-AF65-F5344CB8AC3E}">
        <p14:creationId xmlns:p14="http://schemas.microsoft.com/office/powerpoint/2010/main" val="3459728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1943100" y="1071153"/>
            <a:ext cx="91154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ALB Recommendations with Financial </a:t>
            </a:r>
            <a:r>
              <a:rPr kumimoji="0" lang="en-US" sz="2800" b="1" i="1"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Implocations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Rectangle 1">
            <a:extLst>
              <a:ext uri="{FF2B5EF4-FFF2-40B4-BE49-F238E27FC236}">
                <a16:creationId xmlns:a16="http://schemas.microsoft.com/office/drawing/2014/main" id="{683CAB7F-6C51-4492-B8B6-8C650838F74F}"/>
              </a:ext>
            </a:extLst>
          </p:cNvPr>
          <p:cNvSpPr/>
          <p:nvPr/>
        </p:nvSpPr>
        <p:spPr>
          <a:xfrm>
            <a:off x="809625" y="2268141"/>
            <a:ext cx="11249025" cy="3139321"/>
          </a:xfrm>
          <a:prstGeom prst="rect">
            <a:avLst/>
          </a:prstGeom>
        </p:spPr>
        <p:txBody>
          <a:bodyPr wrap="square">
            <a:spAutoFit/>
          </a:bodyPr>
          <a:lstStyle/>
          <a:p>
            <a:r>
              <a:rPr lang="en-US" dirty="0"/>
              <a:t>The Committee recommends continued funding of the albacore research program for North Atlantic albacore. The research will be focused on three main research areas: biology and ecology, monitoring of stock status, and management strategy evaluation. The requested funds is estimated at €842,000 for a 4-year work plan, with a cost of €70,000 for top priority tasks (reproductive biology and electronic tagging) to be executed in 2020. </a:t>
            </a:r>
          </a:p>
          <a:p>
            <a:endParaRPr lang="en-US" dirty="0"/>
          </a:p>
          <a:p>
            <a:r>
              <a:rPr lang="en-US" dirty="0"/>
              <a:t>In 2020, stock assessments of two albacore stocks (North Atlantic and South Atlantic) are planned. During the last years, the albacore species group experienced poor attendance from some CPCs directly involved in the fishery. The stock assessments that are planned to be conducted in 2020 will require external expertise on surplus production models (both Bayesian and non-Bayesian) to conduct the analyses. </a:t>
            </a:r>
            <a:endParaRPr lang="en-CA" dirty="0"/>
          </a:p>
        </p:txBody>
      </p:sp>
    </p:spTree>
    <p:extLst>
      <p:ext uri="{BB962C8B-B14F-4D97-AF65-F5344CB8AC3E}">
        <p14:creationId xmlns:p14="http://schemas.microsoft.com/office/powerpoint/2010/main" val="30357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2B424A7-82B0-4414-A82B-C264C3169CEC}"/>
              </a:ext>
            </a:extLst>
          </p:cNvPr>
          <p:cNvPicPr>
            <a:picLocks noChangeAspect="1"/>
          </p:cNvPicPr>
          <p:nvPr/>
        </p:nvPicPr>
        <p:blipFill>
          <a:blip r:embed="rId3"/>
          <a:stretch>
            <a:fillRect/>
          </a:stretch>
        </p:blipFill>
        <p:spPr>
          <a:xfrm>
            <a:off x="4467426" y="1742812"/>
            <a:ext cx="2656235" cy="1181026"/>
          </a:xfrm>
          <a:prstGeom prst="rect">
            <a:avLst/>
          </a:prstGeom>
        </p:spPr>
      </p:pic>
      <p:sp>
        <p:nvSpPr>
          <p:cNvPr id="5" name="Title 4"/>
          <p:cNvSpPr>
            <a:spLocks noGrp="1"/>
          </p:cNvSpPr>
          <p:nvPr>
            <p:ph type="title"/>
          </p:nvPr>
        </p:nvSpPr>
        <p:spPr>
          <a:xfrm>
            <a:off x="1819244" y="836062"/>
            <a:ext cx="8229600" cy="553278"/>
          </a:xfrm>
        </p:spPr>
        <p:txBody>
          <a:bodyPr>
            <a:normAutofit/>
          </a:bodyPr>
          <a:lstStyle/>
          <a:p>
            <a:r>
              <a:rPr lang="en-US" sz="2800" b="1" dirty="0">
                <a:solidFill>
                  <a:srgbClr val="0070C0"/>
                </a:solidFill>
                <a:latin typeface="Cambria" panose="02040503050406030204" pitchFamily="18" charset="0"/>
              </a:rPr>
              <a:t>GBYP Program -</a:t>
            </a:r>
            <a:r>
              <a:rPr lang="en-GB" sz="2400" b="1" dirty="0">
                <a:solidFill>
                  <a:prstClr val="black"/>
                </a:solidFill>
                <a:latin typeface="Constantia"/>
                <a:ea typeface="+mn-ea"/>
                <a:cs typeface="+mn-cs"/>
              </a:rPr>
              <a:t> Structured in six main lines of activity</a:t>
            </a:r>
            <a:endParaRPr lang="en-US"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4" cstate="print"/>
          <a:srcRect b="24000"/>
          <a:stretch>
            <a:fillRect/>
          </a:stretch>
        </p:blipFill>
        <p:spPr>
          <a:xfrm>
            <a:off x="1524000" y="0"/>
            <a:ext cx="9144000" cy="868680"/>
          </a:xfrm>
        </p:spPr>
      </p:pic>
      <p:sp>
        <p:nvSpPr>
          <p:cNvPr id="6" name="Content Placeholder 2"/>
          <p:cNvSpPr txBox="1">
            <a:spLocks/>
          </p:cNvSpPr>
          <p:nvPr/>
        </p:nvSpPr>
        <p:spPr>
          <a:xfrm>
            <a:off x="2027040" y="1367261"/>
            <a:ext cx="8147248" cy="503717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BD0D9"/>
              </a:buClr>
              <a:buFont typeface="Wingdings" panose="05000000000000000000" pitchFamily="2" charset="2"/>
              <a:buChar char="Ø"/>
            </a:pPr>
            <a:endParaRPr lang="en-US" sz="2400" b="1" dirty="0">
              <a:solidFill>
                <a:prstClr val="black"/>
              </a:solidFill>
              <a:latin typeface="Constantia"/>
            </a:endParaRPr>
          </a:p>
          <a:p>
            <a:pPr marL="177800" indent="0">
              <a:buClr>
                <a:srgbClr val="0F6FC6">
                  <a:lumMod val="75000"/>
                </a:srgbClr>
              </a:buClr>
              <a:buSzPct val="75000"/>
              <a:buNone/>
            </a:pPr>
            <a:endParaRPr lang="en-US" sz="2000" dirty="0">
              <a:solidFill>
                <a:srgbClr val="002060"/>
              </a:solidFill>
              <a:latin typeface="Cambria" panose="02040503050406030204" pitchFamily="18" charset="0"/>
            </a:endParaRPr>
          </a:p>
          <a:p>
            <a:pPr marL="177800" indent="0">
              <a:buClr>
                <a:srgbClr val="0F6FC6">
                  <a:lumMod val="75000"/>
                </a:srgbClr>
              </a:buClr>
              <a:buSzPct val="75000"/>
              <a:buNone/>
            </a:pPr>
            <a:endParaRPr lang="en-US" sz="2000" dirty="0">
              <a:solidFill>
                <a:srgbClr val="002060"/>
              </a:solidFill>
              <a:latin typeface="Constantia"/>
            </a:endParaRPr>
          </a:p>
          <a:p>
            <a:pPr marL="450850" indent="-273050">
              <a:buClr>
                <a:srgbClr val="0F6FC6">
                  <a:lumMod val="75000"/>
                </a:srgbClr>
              </a:buClr>
              <a:buSzPct val="75000"/>
              <a:buFont typeface="Wingdings" panose="05000000000000000000" pitchFamily="2" charset="2"/>
              <a:buChar char="Ø"/>
            </a:pPr>
            <a:endParaRPr lang="en-US" sz="2000" dirty="0">
              <a:solidFill>
                <a:srgbClr val="002060"/>
              </a:solidFill>
              <a:latin typeface="Constantia"/>
            </a:endParaRPr>
          </a:p>
        </p:txBody>
      </p:sp>
      <p:sp>
        <p:nvSpPr>
          <p:cNvPr id="2" name="Date Placeholder 1"/>
          <p:cNvSpPr>
            <a:spLocks noGrp="1"/>
          </p:cNvSpPr>
          <p:nvPr>
            <p:ph type="dt" sz="half" idx="10"/>
          </p:nvPr>
        </p:nvSpPr>
        <p:spPr>
          <a:xfrm>
            <a:off x="1703512" y="6492875"/>
            <a:ext cx="2133600" cy="365125"/>
          </a:xfrm>
        </p:spPr>
        <p:txBody>
          <a:bodyPr/>
          <a:lstStyle/>
          <a:p>
            <a:fld id="{B15F04EC-617D-438C-88D0-CB529942F7E7}" type="datetime5">
              <a:rPr lang="en-US">
                <a:solidFill>
                  <a:srgbClr val="002060"/>
                </a:solidFill>
              </a:rPr>
              <a:pPr/>
              <a:t>18-Nov-19</a:t>
            </a:fld>
            <a:endParaRPr lang="en-US" dirty="0">
              <a:solidFill>
                <a:srgbClr val="002060"/>
              </a:solidFill>
            </a:endParaRPr>
          </a:p>
        </p:txBody>
      </p:sp>
      <p:sp>
        <p:nvSpPr>
          <p:cNvPr id="3" name="Footer Placeholder 2"/>
          <p:cNvSpPr>
            <a:spLocks noGrp="1"/>
          </p:cNvSpPr>
          <p:nvPr>
            <p:ph type="ftr" sz="quarter" idx="11"/>
          </p:nvPr>
        </p:nvSpPr>
        <p:spPr>
          <a:xfrm>
            <a:off x="4419600" y="6492874"/>
            <a:ext cx="3352800" cy="365125"/>
          </a:xfrm>
        </p:spPr>
        <p:txBody>
          <a:bodyPr/>
          <a:lstStyle/>
          <a:p>
            <a:r>
              <a:rPr lang="en-US" dirty="0">
                <a:solidFill>
                  <a:srgbClr val="002060"/>
                </a:solidFill>
              </a:rPr>
              <a:t>ICCAT Secretariat</a:t>
            </a:r>
          </a:p>
        </p:txBody>
      </p:sp>
      <p:sp>
        <p:nvSpPr>
          <p:cNvPr id="7" name="Slide Number Placeholder 6"/>
          <p:cNvSpPr>
            <a:spLocks noGrp="1"/>
          </p:cNvSpPr>
          <p:nvPr>
            <p:ph type="sldNum" sz="quarter" idx="12"/>
          </p:nvPr>
        </p:nvSpPr>
        <p:spPr>
          <a:xfrm>
            <a:off x="10210800" y="6493883"/>
            <a:ext cx="228600" cy="365125"/>
          </a:xfrm>
        </p:spPr>
        <p:txBody>
          <a:bodyPr/>
          <a:lstStyle/>
          <a:p>
            <a:fld id="{DE50DEB3-00C6-4B15-95D3-20297EEC9831}" type="slidenum">
              <a:rPr lang="en-US" sz="1400">
                <a:solidFill>
                  <a:srgbClr val="002060"/>
                </a:solidFill>
              </a:rPr>
              <a:pPr/>
              <a:t>14</a:t>
            </a:fld>
            <a:endParaRPr lang="en-US" sz="1400" dirty="0">
              <a:solidFill>
                <a:srgbClr val="002060"/>
              </a:solidFill>
            </a:endParaRPr>
          </a:p>
        </p:txBody>
      </p:sp>
      <p:sp>
        <p:nvSpPr>
          <p:cNvPr id="8" name="Rectangle 7"/>
          <p:cNvSpPr/>
          <p:nvPr/>
        </p:nvSpPr>
        <p:spPr>
          <a:xfrm>
            <a:off x="1520261" y="6669360"/>
            <a:ext cx="9162000" cy="19039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prstClr val="white"/>
              </a:solidFill>
              <a:latin typeface="Cambria" panose="02040503050406030204" pitchFamily="18" charset="0"/>
            </a:endParaRPr>
          </a:p>
        </p:txBody>
      </p:sp>
      <p:graphicFrame>
        <p:nvGraphicFramePr>
          <p:cNvPr id="16" name="Diagram 15">
            <a:extLst>
              <a:ext uri="{FF2B5EF4-FFF2-40B4-BE49-F238E27FC236}">
                <a16:creationId xmlns:a16="http://schemas.microsoft.com/office/drawing/2014/main" id="{4DAD119E-7359-484E-B270-3EE41DFD2082}"/>
              </a:ext>
            </a:extLst>
          </p:cNvPr>
          <p:cNvGraphicFramePr/>
          <p:nvPr/>
        </p:nvGraphicFramePr>
        <p:xfrm>
          <a:off x="4147106" y="2506043"/>
          <a:ext cx="3581832" cy="30157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16">
            <a:extLst>
              <a:ext uri="{FF2B5EF4-FFF2-40B4-BE49-F238E27FC236}">
                <a16:creationId xmlns:a16="http://schemas.microsoft.com/office/drawing/2014/main" id="{771224FE-9A73-40C6-B039-3D4C65B99573}"/>
              </a:ext>
            </a:extLst>
          </p:cNvPr>
          <p:cNvPicPr>
            <a:picLocks noChangeAspect="1"/>
          </p:cNvPicPr>
          <p:nvPr/>
        </p:nvPicPr>
        <p:blipFill>
          <a:blip r:embed="rId10"/>
          <a:stretch>
            <a:fillRect/>
          </a:stretch>
        </p:blipFill>
        <p:spPr>
          <a:xfrm>
            <a:off x="6327606" y="5051808"/>
            <a:ext cx="3120420" cy="1605341"/>
          </a:xfrm>
          <a:prstGeom prst="rect">
            <a:avLst/>
          </a:prstGeom>
        </p:spPr>
      </p:pic>
      <p:sp>
        <p:nvSpPr>
          <p:cNvPr id="12" name="TextBox 11">
            <a:extLst>
              <a:ext uri="{FF2B5EF4-FFF2-40B4-BE49-F238E27FC236}">
                <a16:creationId xmlns:a16="http://schemas.microsoft.com/office/drawing/2014/main" id="{C35D050F-7FFB-4213-B1C9-9C844E61ED06}"/>
              </a:ext>
            </a:extLst>
          </p:cNvPr>
          <p:cNvSpPr txBox="1"/>
          <p:nvPr/>
        </p:nvSpPr>
        <p:spPr>
          <a:xfrm>
            <a:off x="6260704" y="5410969"/>
            <a:ext cx="3499320" cy="830997"/>
          </a:xfrm>
          <a:prstGeom prst="rect">
            <a:avLst/>
          </a:prstGeom>
          <a:noFill/>
        </p:spPr>
        <p:txBody>
          <a:bodyPr wrap="square" rtlCol="0">
            <a:spAutoFit/>
          </a:bodyPr>
          <a:lstStyle/>
          <a:p>
            <a:r>
              <a:rPr lang="en-US" sz="2400" b="1" dirty="0">
                <a:solidFill>
                  <a:prstClr val="white"/>
                </a:solidFill>
                <a:latin typeface="Constantia"/>
              </a:rPr>
              <a:t>Fishery independent</a:t>
            </a:r>
          </a:p>
          <a:p>
            <a:r>
              <a:rPr lang="en-US" sz="2400" b="1" dirty="0">
                <a:solidFill>
                  <a:prstClr val="white"/>
                </a:solidFill>
                <a:latin typeface="Constantia"/>
              </a:rPr>
              <a:t> indices</a:t>
            </a:r>
          </a:p>
        </p:txBody>
      </p:sp>
      <p:pic>
        <p:nvPicPr>
          <p:cNvPr id="18" name="Picture 17">
            <a:extLst>
              <a:ext uri="{FF2B5EF4-FFF2-40B4-BE49-F238E27FC236}">
                <a16:creationId xmlns:a16="http://schemas.microsoft.com/office/drawing/2014/main" id="{3DB0E81A-78DF-4DED-ACE0-5AE2E8A14039}"/>
              </a:ext>
            </a:extLst>
          </p:cNvPr>
          <p:cNvPicPr>
            <a:picLocks noChangeAspect="1"/>
          </p:cNvPicPr>
          <p:nvPr/>
        </p:nvPicPr>
        <p:blipFill>
          <a:blip r:embed="rId11"/>
          <a:stretch>
            <a:fillRect/>
          </a:stretch>
        </p:blipFill>
        <p:spPr>
          <a:xfrm>
            <a:off x="1781145" y="2996952"/>
            <a:ext cx="2414429" cy="1484320"/>
          </a:xfrm>
          <a:prstGeom prst="rect">
            <a:avLst/>
          </a:prstGeom>
        </p:spPr>
      </p:pic>
      <p:sp>
        <p:nvSpPr>
          <p:cNvPr id="10" name="TextBox 9">
            <a:extLst>
              <a:ext uri="{FF2B5EF4-FFF2-40B4-BE49-F238E27FC236}">
                <a16:creationId xmlns:a16="http://schemas.microsoft.com/office/drawing/2014/main" id="{ABF8C8AC-6117-4C37-88A6-E0356061792F}"/>
              </a:ext>
            </a:extLst>
          </p:cNvPr>
          <p:cNvSpPr txBox="1"/>
          <p:nvPr/>
        </p:nvSpPr>
        <p:spPr>
          <a:xfrm>
            <a:off x="2066990" y="3203724"/>
            <a:ext cx="1872208" cy="954107"/>
          </a:xfrm>
          <a:prstGeom prst="rect">
            <a:avLst/>
          </a:prstGeom>
          <a:noFill/>
        </p:spPr>
        <p:txBody>
          <a:bodyPr wrap="square" rtlCol="0">
            <a:spAutoFit/>
          </a:bodyPr>
          <a:lstStyle/>
          <a:p>
            <a:r>
              <a:rPr lang="en-US" sz="2800" b="1" dirty="0">
                <a:solidFill>
                  <a:prstClr val="black"/>
                </a:solidFill>
                <a:latin typeface="Constantia"/>
              </a:rPr>
              <a:t>Data recovery </a:t>
            </a:r>
          </a:p>
        </p:txBody>
      </p:sp>
      <p:pic>
        <p:nvPicPr>
          <p:cNvPr id="19" name="Picture 18">
            <a:extLst>
              <a:ext uri="{FF2B5EF4-FFF2-40B4-BE49-F238E27FC236}">
                <a16:creationId xmlns:a16="http://schemas.microsoft.com/office/drawing/2014/main" id="{BA622050-D159-4A3F-871A-496631B5DA4D}"/>
              </a:ext>
            </a:extLst>
          </p:cNvPr>
          <p:cNvPicPr>
            <a:picLocks noChangeAspect="1"/>
          </p:cNvPicPr>
          <p:nvPr/>
        </p:nvPicPr>
        <p:blipFill>
          <a:blip r:embed="rId12"/>
          <a:stretch>
            <a:fillRect/>
          </a:stretch>
        </p:blipFill>
        <p:spPr>
          <a:xfrm>
            <a:off x="3002886" y="5233664"/>
            <a:ext cx="2585183" cy="1318586"/>
          </a:xfrm>
          <a:prstGeom prst="rect">
            <a:avLst/>
          </a:prstGeom>
        </p:spPr>
      </p:pic>
      <p:sp>
        <p:nvSpPr>
          <p:cNvPr id="15" name="TextBox 14">
            <a:extLst>
              <a:ext uri="{FF2B5EF4-FFF2-40B4-BE49-F238E27FC236}">
                <a16:creationId xmlns:a16="http://schemas.microsoft.com/office/drawing/2014/main" id="{179EDF3B-DFE8-4B5B-9F52-908FC9332A04}"/>
              </a:ext>
            </a:extLst>
          </p:cNvPr>
          <p:cNvSpPr txBox="1"/>
          <p:nvPr/>
        </p:nvSpPr>
        <p:spPr>
          <a:xfrm>
            <a:off x="3486137" y="5785845"/>
            <a:ext cx="1872208" cy="461665"/>
          </a:xfrm>
          <a:prstGeom prst="rect">
            <a:avLst/>
          </a:prstGeom>
          <a:noFill/>
        </p:spPr>
        <p:txBody>
          <a:bodyPr wrap="square" rtlCol="0">
            <a:spAutoFit/>
          </a:bodyPr>
          <a:lstStyle/>
          <a:p>
            <a:r>
              <a:rPr lang="en-US" sz="2400" b="1" dirty="0">
                <a:solidFill>
                  <a:prstClr val="white"/>
                </a:solidFill>
                <a:latin typeface="Constantia"/>
              </a:rPr>
              <a:t>Tagging</a:t>
            </a:r>
          </a:p>
        </p:txBody>
      </p:sp>
      <p:sp>
        <p:nvSpPr>
          <p:cNvPr id="11" name="TextBox 10">
            <a:extLst>
              <a:ext uri="{FF2B5EF4-FFF2-40B4-BE49-F238E27FC236}">
                <a16:creationId xmlns:a16="http://schemas.microsoft.com/office/drawing/2014/main" id="{8123348C-7A20-4A8B-927F-49587D8C986B}"/>
              </a:ext>
            </a:extLst>
          </p:cNvPr>
          <p:cNvSpPr txBox="1"/>
          <p:nvPr/>
        </p:nvSpPr>
        <p:spPr>
          <a:xfrm>
            <a:off x="4419600" y="1761716"/>
            <a:ext cx="2871936" cy="461665"/>
          </a:xfrm>
          <a:prstGeom prst="rect">
            <a:avLst/>
          </a:prstGeom>
          <a:noFill/>
        </p:spPr>
        <p:txBody>
          <a:bodyPr wrap="square" rtlCol="0">
            <a:spAutoFit/>
          </a:bodyPr>
          <a:lstStyle/>
          <a:p>
            <a:r>
              <a:rPr lang="en-US" sz="2400" b="1" dirty="0">
                <a:solidFill>
                  <a:prstClr val="black"/>
                </a:solidFill>
                <a:latin typeface="Constantia"/>
              </a:rPr>
              <a:t>Biological studies</a:t>
            </a:r>
          </a:p>
        </p:txBody>
      </p:sp>
      <p:pic>
        <p:nvPicPr>
          <p:cNvPr id="21" name="Picture 20">
            <a:extLst>
              <a:ext uri="{FF2B5EF4-FFF2-40B4-BE49-F238E27FC236}">
                <a16:creationId xmlns:a16="http://schemas.microsoft.com/office/drawing/2014/main" id="{96C2E29D-D330-45BC-8F21-E6D474A65ABD}"/>
              </a:ext>
            </a:extLst>
          </p:cNvPr>
          <p:cNvPicPr>
            <a:picLocks noChangeAspect="1"/>
          </p:cNvPicPr>
          <p:nvPr/>
        </p:nvPicPr>
        <p:blipFill>
          <a:blip r:embed="rId13"/>
          <a:stretch>
            <a:fillRect/>
          </a:stretch>
        </p:blipFill>
        <p:spPr>
          <a:xfrm>
            <a:off x="7728939" y="2119563"/>
            <a:ext cx="1958133" cy="2460794"/>
          </a:xfrm>
          <a:prstGeom prst="rect">
            <a:avLst/>
          </a:prstGeom>
        </p:spPr>
      </p:pic>
      <p:sp>
        <p:nvSpPr>
          <p:cNvPr id="13" name="TextBox 12">
            <a:extLst>
              <a:ext uri="{FF2B5EF4-FFF2-40B4-BE49-F238E27FC236}">
                <a16:creationId xmlns:a16="http://schemas.microsoft.com/office/drawing/2014/main" id="{A8C5D2A4-1047-4C2E-B286-1C6917F84C5B}"/>
              </a:ext>
            </a:extLst>
          </p:cNvPr>
          <p:cNvSpPr txBox="1"/>
          <p:nvPr/>
        </p:nvSpPr>
        <p:spPr>
          <a:xfrm>
            <a:off x="7887816" y="2996953"/>
            <a:ext cx="1872208" cy="461665"/>
          </a:xfrm>
          <a:prstGeom prst="rect">
            <a:avLst/>
          </a:prstGeom>
          <a:noFill/>
        </p:spPr>
        <p:txBody>
          <a:bodyPr wrap="square" rtlCol="0">
            <a:spAutoFit/>
          </a:bodyPr>
          <a:lstStyle/>
          <a:p>
            <a:r>
              <a:rPr lang="en-US" sz="2400" b="1" dirty="0">
                <a:solidFill>
                  <a:prstClr val="black"/>
                </a:solidFill>
                <a:latin typeface="Constantia"/>
              </a:rPr>
              <a:t>Modelling</a:t>
            </a:r>
            <a:endParaRPr lang="en-US" sz="2400" dirty="0">
              <a:solidFill>
                <a:srgbClr val="002060"/>
              </a:solidFill>
              <a:latin typeface="Constantia"/>
            </a:endParaRPr>
          </a:p>
        </p:txBody>
      </p:sp>
    </p:spTree>
    <p:extLst>
      <p:ext uri="{BB962C8B-B14F-4D97-AF65-F5344CB8AC3E}">
        <p14:creationId xmlns:p14="http://schemas.microsoft.com/office/powerpoint/2010/main" val="10300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7246" y="1225542"/>
            <a:ext cx="6624736" cy="568235"/>
          </a:xfrm>
        </p:spPr>
        <p:txBody>
          <a:bodyPr anchor="t">
            <a:normAutofit/>
          </a:bodyPr>
          <a:lstStyle/>
          <a:p>
            <a:r>
              <a:rPr lang="en-US" sz="2400" b="1" dirty="0">
                <a:solidFill>
                  <a:srgbClr val="0070C0"/>
                </a:solidFill>
                <a:latin typeface="Cambria" panose="02040503050406030204" pitchFamily="18" charset="0"/>
              </a:rPr>
              <a:t>Aerial survey: Independent indices: </a:t>
            </a: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53886"/>
          </a:xfrm>
        </p:spPr>
      </p:pic>
      <p:sp>
        <p:nvSpPr>
          <p:cNvPr id="6" name="Content Placeholder 2"/>
          <p:cNvSpPr txBox="1">
            <a:spLocks/>
          </p:cNvSpPr>
          <p:nvPr/>
        </p:nvSpPr>
        <p:spPr>
          <a:xfrm>
            <a:off x="304799" y="5018904"/>
            <a:ext cx="5649686" cy="1535657"/>
          </a:xfrm>
          <a:prstGeom prst="rect">
            <a:avLst/>
          </a:prstGeom>
          <a:solidFill>
            <a:schemeClr val="bg1"/>
          </a:solidFill>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a:buClr>
                <a:schemeClr val="accent1">
                  <a:lumMod val="75000"/>
                </a:schemeClr>
              </a:buClr>
              <a:buSzPct val="75000"/>
            </a:pPr>
            <a:r>
              <a:rPr lang="en-US" sz="1800" b="1" dirty="0">
                <a:solidFill>
                  <a:srgbClr val="002060"/>
                </a:solidFill>
                <a:latin typeface="Cambria" panose="02040503050406030204" pitchFamily="18" charset="0"/>
              </a:rPr>
              <a:t>Standard sampling strategy  established in 2017</a:t>
            </a:r>
          </a:p>
          <a:p>
            <a:pPr marL="179388" indent="-179388">
              <a:buClr>
                <a:schemeClr val="accent1">
                  <a:lumMod val="75000"/>
                </a:schemeClr>
              </a:buClr>
              <a:buSzPct val="75000"/>
            </a:pPr>
            <a:r>
              <a:rPr lang="en-US" sz="1800" b="1" dirty="0">
                <a:solidFill>
                  <a:srgbClr val="002060"/>
                </a:solidFill>
                <a:latin typeface="Cambria" panose="02040503050406030204" pitchFamily="18" charset="0"/>
              </a:rPr>
              <a:t>surveys conducted on the 4 main spawning areas</a:t>
            </a:r>
          </a:p>
          <a:p>
            <a:pPr marL="179388" indent="-179388">
              <a:buClr>
                <a:schemeClr val="accent1">
                  <a:lumMod val="75000"/>
                </a:schemeClr>
              </a:buClr>
              <a:buSzPct val="75000"/>
            </a:pPr>
            <a:r>
              <a:rPr lang="en-US" sz="1800" b="1" dirty="0">
                <a:solidFill>
                  <a:srgbClr val="002060"/>
                </a:solidFill>
                <a:latin typeface="Cambria" panose="02040503050406030204" pitchFamily="18" charset="0"/>
              </a:rPr>
              <a:t>Time series available: 2010, 2011, 2013, 2015, 2017, 2018, 2019</a:t>
            </a:r>
          </a:p>
          <a:p>
            <a:pPr marL="450850" indent="-273050">
              <a:buClr>
                <a:schemeClr val="accent1">
                  <a:lumMod val="75000"/>
                </a:schemeClr>
              </a:buClr>
              <a:buSzPct val="75000"/>
              <a:buFont typeface="Wingdings" panose="05000000000000000000" pitchFamily="2" charset="2"/>
              <a:buChar char="Ø"/>
            </a:pPr>
            <a:endParaRPr lang="en-US" sz="1600" dirty="0">
              <a:solidFill>
                <a:srgbClr val="002060"/>
              </a:solidFill>
              <a:latin typeface="Cambria" panose="02040503050406030204" pitchFamily="18" charset="0"/>
            </a:endParaRPr>
          </a:p>
          <a:p>
            <a:pPr marL="177800" indent="0">
              <a:buClr>
                <a:schemeClr val="accent1">
                  <a:lumMod val="75000"/>
                </a:schemeClr>
              </a:buClr>
              <a:buSzPct val="75000"/>
              <a:buNone/>
            </a:pPr>
            <a:endParaRPr lang="en-US" sz="1400" dirty="0">
              <a:solidFill>
                <a:srgbClr val="002060"/>
              </a:solidFill>
            </a:endParaRPr>
          </a:p>
          <a:p>
            <a:pPr marL="450850" indent="-273050">
              <a:buClr>
                <a:schemeClr val="accent1">
                  <a:lumMod val="75000"/>
                </a:schemeClr>
              </a:buClr>
              <a:buSzPct val="75000"/>
              <a:buFont typeface="Wingdings" panose="05000000000000000000" pitchFamily="2" charset="2"/>
              <a:buChar char="Ø"/>
            </a:pPr>
            <a:endParaRPr lang="en-US" sz="1600" dirty="0">
              <a:solidFill>
                <a:srgbClr val="002060"/>
              </a:solidFill>
            </a:endParaRPr>
          </a:p>
        </p:txBody>
      </p:sp>
      <p:pic>
        <p:nvPicPr>
          <p:cNvPr id="11" name="Picture 10" descr="A picture containing text, map&#10;&#10;Description automatically generated">
            <a:extLst>
              <a:ext uri="{FF2B5EF4-FFF2-40B4-BE49-F238E27FC236}">
                <a16:creationId xmlns:a16="http://schemas.microsoft.com/office/drawing/2014/main" id="{029F107E-DE56-449A-AE5E-2960832FF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121" y="1843945"/>
            <a:ext cx="4486300" cy="2927252"/>
          </a:xfrm>
          <a:prstGeom prst="rect">
            <a:avLst/>
          </a:prstGeom>
        </p:spPr>
      </p:pic>
      <p:sp>
        <p:nvSpPr>
          <p:cNvPr id="10" name="Rectangle 9">
            <a:extLst>
              <a:ext uri="{FF2B5EF4-FFF2-40B4-BE49-F238E27FC236}">
                <a16:creationId xmlns:a16="http://schemas.microsoft.com/office/drawing/2014/main" id="{AD9C6071-93D8-486F-8A68-891BE80A18D0}"/>
              </a:ext>
            </a:extLst>
          </p:cNvPr>
          <p:cNvSpPr/>
          <p:nvPr/>
        </p:nvSpPr>
        <p:spPr>
          <a:xfrm>
            <a:off x="5990526" y="1197819"/>
            <a:ext cx="4237699" cy="461665"/>
          </a:xfrm>
          <a:prstGeom prst="rect">
            <a:avLst/>
          </a:prstGeom>
        </p:spPr>
        <p:txBody>
          <a:bodyPr wrap="none">
            <a:spAutoFit/>
          </a:bodyPr>
          <a:lstStyle/>
          <a:p>
            <a:r>
              <a:rPr lang="en-US" sz="2400" b="1" dirty="0">
                <a:solidFill>
                  <a:srgbClr val="0070C0"/>
                </a:solidFill>
                <a:latin typeface="Cambria" panose="02040503050406030204" pitchFamily="18" charset="0"/>
              </a:rPr>
              <a:t>Biological Studies/Sampling </a:t>
            </a:r>
            <a:endParaRPr lang="en-CA" sz="2400" dirty="0"/>
          </a:p>
        </p:txBody>
      </p:sp>
      <p:cxnSp>
        <p:nvCxnSpPr>
          <p:cNvPr id="13" name="Straight Connector 12">
            <a:extLst>
              <a:ext uri="{FF2B5EF4-FFF2-40B4-BE49-F238E27FC236}">
                <a16:creationId xmlns:a16="http://schemas.microsoft.com/office/drawing/2014/main" id="{087956B4-5589-43A9-872D-EBB15109615C}"/>
              </a:ext>
            </a:extLst>
          </p:cNvPr>
          <p:cNvCxnSpPr>
            <a:cxnSpLocks/>
          </p:cNvCxnSpPr>
          <p:nvPr/>
        </p:nvCxnSpPr>
        <p:spPr>
          <a:xfrm>
            <a:off x="5769429" y="1121229"/>
            <a:ext cx="43542" cy="573677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1CADE1B8-8016-4590-85AD-AB275F7DCAF8}"/>
              </a:ext>
            </a:extLst>
          </p:cNvPr>
          <p:cNvSpPr txBox="1">
            <a:spLocks/>
          </p:cNvSpPr>
          <p:nvPr/>
        </p:nvSpPr>
        <p:spPr>
          <a:xfrm>
            <a:off x="5834743" y="1611086"/>
            <a:ext cx="6270171" cy="5149552"/>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a:buClr>
                <a:schemeClr val="accent1">
                  <a:lumMod val="75000"/>
                </a:schemeClr>
              </a:buClr>
              <a:buSzPct val="100000"/>
            </a:pPr>
            <a:endParaRPr lang="en-US" sz="2000" b="1" dirty="0">
              <a:solidFill>
                <a:srgbClr val="002060"/>
              </a:solidFill>
              <a:latin typeface="Cambria" panose="02040503050406030204" pitchFamily="18" charset="0"/>
            </a:endParaRPr>
          </a:p>
          <a:p>
            <a:pPr marL="179388" indent="-179388">
              <a:buClr>
                <a:schemeClr val="accent1">
                  <a:lumMod val="75000"/>
                </a:schemeClr>
              </a:buClr>
              <a:buSzPct val="100000"/>
            </a:pPr>
            <a:r>
              <a:rPr lang="en-US" sz="2000" b="1" dirty="0">
                <a:solidFill>
                  <a:srgbClr val="002060"/>
                </a:solidFill>
                <a:latin typeface="Cambria" panose="02040503050406030204" pitchFamily="18" charset="0"/>
              </a:rPr>
              <a:t>GBYP tissue bank </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Collecting tissue samples and otoliths - maintained by AZTI</a:t>
            </a:r>
          </a:p>
          <a:p>
            <a:pPr>
              <a:spcBef>
                <a:spcPts val="0"/>
              </a:spcBef>
              <a:buClr>
                <a:schemeClr val="accent1">
                  <a:lumMod val="75000"/>
                </a:schemeClr>
              </a:buClr>
              <a:buSzPct val="100000"/>
              <a:buFont typeface="Arial" panose="020B0604020202020204" pitchFamily="34" charset="0"/>
              <a:buChar char="•"/>
            </a:pPr>
            <a:r>
              <a:rPr lang="en-US" sz="2000" b="1" dirty="0">
                <a:solidFill>
                  <a:srgbClr val="002060"/>
                </a:solidFill>
                <a:latin typeface="Cambria" panose="02040503050406030204" pitchFamily="18" charset="0"/>
              </a:rPr>
              <a:t>Population structure and mixing</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Otolith microchemistry </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Genetic analysis (SNPs)</a:t>
            </a:r>
          </a:p>
          <a:p>
            <a:pPr marL="179388" indent="-179388">
              <a:buClr>
                <a:schemeClr val="accent1">
                  <a:lumMod val="75000"/>
                </a:schemeClr>
              </a:buClr>
              <a:buSzPct val="75000"/>
            </a:pPr>
            <a:r>
              <a:rPr lang="en-US" sz="2000" b="1" dirty="0">
                <a:solidFill>
                  <a:srgbClr val="002060"/>
                </a:solidFill>
                <a:latin typeface="Cambria" panose="02040503050406030204" pitchFamily="18" charset="0"/>
              </a:rPr>
              <a:t>AGE-Length Key (ALK)</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Ageing – otolith reading</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Improvements in ageing methodology</a:t>
            </a:r>
          </a:p>
          <a:p>
            <a:pPr marL="179388" indent="-179388">
              <a:buClr>
                <a:schemeClr val="accent1">
                  <a:lumMod val="75000"/>
                </a:schemeClr>
              </a:buClr>
              <a:buSzPct val="75000"/>
            </a:pPr>
            <a:r>
              <a:rPr lang="en-US" sz="2000" b="1" dirty="0">
                <a:solidFill>
                  <a:srgbClr val="002060"/>
                </a:solidFill>
                <a:latin typeface="Cambria" panose="02040503050406030204" pitchFamily="18" charset="0"/>
              </a:rPr>
              <a:t>Growth and reproductive parameters</a:t>
            </a:r>
          </a:p>
          <a:p>
            <a:pPr marL="463550" indent="-285750">
              <a:buClr>
                <a:schemeClr val="accent1">
                  <a:lumMod val="75000"/>
                </a:schemeClr>
              </a:buClr>
              <a:buSzPct val="75000"/>
              <a:buFont typeface="Arial" panose="020B0604020202020204" pitchFamily="34" charset="0"/>
              <a:buChar char="•"/>
            </a:pPr>
            <a:r>
              <a:rPr lang="en-US" sz="1600" b="1" dirty="0">
                <a:solidFill>
                  <a:srgbClr val="002060"/>
                </a:solidFill>
                <a:latin typeface="Cambria" panose="02040503050406030204" pitchFamily="18" charset="0"/>
              </a:rPr>
              <a:t>BFT reproduction workshop (</a:t>
            </a:r>
            <a:r>
              <a:rPr lang="en-US" sz="1600" b="1" dirty="0">
                <a:solidFill>
                  <a:srgbClr val="C00000"/>
                </a:solidFill>
                <a:latin typeface="Cambria" panose="02040503050406030204" pitchFamily="18" charset="0"/>
              </a:rPr>
              <a:t>SCRS/2019/180</a:t>
            </a:r>
            <a:r>
              <a:rPr lang="en-US" sz="1600" b="1" dirty="0">
                <a:solidFill>
                  <a:srgbClr val="002060"/>
                </a:solidFill>
                <a:latin typeface="Cambria" panose="02040503050406030204" pitchFamily="18" charset="0"/>
              </a:rPr>
              <a:t>)</a:t>
            </a:r>
          </a:p>
          <a:p>
            <a:pPr marL="463550" indent="-285750">
              <a:buClr>
                <a:schemeClr val="accent1">
                  <a:lumMod val="75000"/>
                </a:schemeClr>
              </a:buClr>
              <a:buSzPct val="75000"/>
              <a:buFont typeface="Arial" panose="020B0604020202020204" pitchFamily="34" charset="0"/>
              <a:buChar char="•"/>
            </a:pPr>
            <a:r>
              <a:rPr lang="en-US" sz="1600" b="1" dirty="0">
                <a:solidFill>
                  <a:srgbClr val="002060"/>
                </a:solidFill>
                <a:latin typeface="Cambria" panose="02040503050406030204" pitchFamily="18" charset="0"/>
              </a:rPr>
              <a:t>Workshop on BFT Growth (</a:t>
            </a:r>
            <a:r>
              <a:rPr lang="en-US" sz="1600" b="1" dirty="0">
                <a:solidFill>
                  <a:srgbClr val="C00000"/>
                </a:solidFill>
                <a:latin typeface="Cambria" panose="02040503050406030204" pitchFamily="18" charset="0"/>
              </a:rPr>
              <a:t>SCRS/2019/132 and 144</a:t>
            </a:r>
            <a:r>
              <a:rPr lang="en-US" sz="1600" b="1" dirty="0">
                <a:solidFill>
                  <a:srgbClr val="002060"/>
                </a:solidFill>
                <a:latin typeface="Cambria" panose="02040503050406030204" pitchFamily="18" charset="0"/>
              </a:rPr>
              <a:t>)</a:t>
            </a:r>
          </a:p>
          <a:p>
            <a:pPr marL="179388" indent="-179388">
              <a:buClr>
                <a:schemeClr val="accent1">
                  <a:lumMod val="75000"/>
                </a:schemeClr>
              </a:buClr>
              <a:buSzPct val="75000"/>
            </a:pPr>
            <a:r>
              <a:rPr lang="en-US" sz="2000" b="1" dirty="0">
                <a:solidFill>
                  <a:srgbClr val="002060"/>
                </a:solidFill>
                <a:latin typeface="Cambria" panose="02040503050406030204" pitchFamily="18" charset="0"/>
              </a:rPr>
              <a:t>Growth rates in farming facilities</a:t>
            </a:r>
          </a:p>
          <a:p>
            <a:pPr marL="463550" indent="-285750">
              <a:buClr>
                <a:schemeClr val="accent1">
                  <a:lumMod val="75000"/>
                </a:schemeClr>
              </a:buClr>
              <a:buSzPct val="75000"/>
              <a:buFont typeface="Arial" panose="020B0604020202020204" pitchFamily="34" charset="0"/>
              <a:buChar char="•"/>
            </a:pPr>
            <a:r>
              <a:rPr lang="en-US" sz="1600" b="1" dirty="0">
                <a:solidFill>
                  <a:srgbClr val="002060"/>
                </a:solidFill>
                <a:latin typeface="Cambria" panose="02040503050406030204" pitchFamily="18" charset="0"/>
              </a:rPr>
              <a:t>Growth in farms study (5 farms) (</a:t>
            </a:r>
            <a:r>
              <a:rPr lang="en-US" sz="1600" b="1" dirty="0">
                <a:solidFill>
                  <a:srgbClr val="C00000"/>
                </a:solidFill>
                <a:latin typeface="Cambria" panose="02040503050406030204" pitchFamily="18" charset="0"/>
              </a:rPr>
              <a:t>SCRS/2019/198</a:t>
            </a:r>
            <a:r>
              <a:rPr lang="en-US" sz="1600" b="1" dirty="0">
                <a:solidFill>
                  <a:srgbClr val="002060"/>
                </a:solidFill>
                <a:latin typeface="Cambria" panose="02040503050406030204" pitchFamily="18" charset="0"/>
              </a:rPr>
              <a:t>)</a:t>
            </a:r>
          </a:p>
          <a:p>
            <a:pPr marL="450850" indent="-273050">
              <a:buClr>
                <a:schemeClr val="accent1">
                  <a:lumMod val="75000"/>
                </a:schemeClr>
              </a:buClr>
              <a:buSzPct val="75000"/>
              <a:buFont typeface="Wingdings" panose="05000000000000000000" pitchFamily="2" charset="2"/>
              <a:buChar char="Ø"/>
            </a:pPr>
            <a:endParaRPr lang="en-US" sz="1400" dirty="0">
              <a:solidFill>
                <a:srgbClr val="002060"/>
              </a:solidFill>
            </a:endParaRPr>
          </a:p>
          <a:p>
            <a:pPr marL="450850" indent="-273050">
              <a:buClr>
                <a:schemeClr val="accent1">
                  <a:lumMod val="75000"/>
                </a:schemeClr>
              </a:buClr>
              <a:buSzPct val="75000"/>
              <a:buFont typeface="Wingdings" panose="05000000000000000000" pitchFamily="2" charset="2"/>
              <a:buChar char="Ø"/>
            </a:pPr>
            <a:endParaRPr lang="en-US" sz="1600" dirty="0">
              <a:solidFill>
                <a:srgbClr val="002060"/>
              </a:solidFill>
            </a:endParaRPr>
          </a:p>
        </p:txBody>
      </p:sp>
      <p:sp>
        <p:nvSpPr>
          <p:cNvPr id="18" name="Rectangle 17">
            <a:extLst>
              <a:ext uri="{FF2B5EF4-FFF2-40B4-BE49-F238E27FC236}">
                <a16:creationId xmlns:a16="http://schemas.microsoft.com/office/drawing/2014/main" id="{86A74CDB-DA98-410A-AC4B-962E10804CD8}"/>
              </a:ext>
            </a:extLst>
          </p:cNvPr>
          <p:cNvSpPr/>
          <p:nvPr/>
        </p:nvSpPr>
        <p:spPr>
          <a:xfrm>
            <a:off x="4946206" y="588219"/>
            <a:ext cx="2952731" cy="369332"/>
          </a:xfrm>
          <a:prstGeom prst="rect">
            <a:avLst/>
          </a:prstGeom>
        </p:spPr>
        <p:txBody>
          <a:bodyPr wrap="none">
            <a:spAutoFit/>
          </a:bodyPr>
          <a:lstStyle/>
          <a:p>
            <a:r>
              <a:rPr lang="en-GB" b="1" dirty="0">
                <a:solidFill>
                  <a:schemeClr val="bg1"/>
                </a:solidFill>
                <a:latin typeface="Times New Roman" panose="02020603050405020304" pitchFamily="18" charset="0"/>
                <a:cs typeface="Times New Roman" panose="02020603050405020304" pitchFamily="18" charset="0"/>
              </a:rPr>
              <a:t>Research Programs - GBYP</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843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8458" y="1115103"/>
            <a:ext cx="8229600" cy="567226"/>
          </a:xfrm>
        </p:spPr>
        <p:txBody>
          <a:bodyPr anchor="t">
            <a:normAutofit/>
          </a:bodyPr>
          <a:lstStyle/>
          <a:p>
            <a:r>
              <a:rPr lang="en-US" sz="2800" b="1" dirty="0">
                <a:solidFill>
                  <a:srgbClr val="0070C0"/>
                </a:solidFill>
                <a:latin typeface="Cambria" panose="02040503050406030204" pitchFamily="18" charset="0"/>
              </a:rPr>
              <a:t>Tagging</a:t>
            </a: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84301"/>
            <a:ext cx="12191999" cy="1183757"/>
          </a:xfrm>
        </p:spPr>
      </p:pic>
      <p:sp>
        <p:nvSpPr>
          <p:cNvPr id="6" name="Content Placeholder 2"/>
          <p:cNvSpPr txBox="1">
            <a:spLocks/>
          </p:cNvSpPr>
          <p:nvPr/>
        </p:nvSpPr>
        <p:spPr>
          <a:xfrm>
            <a:off x="391886" y="1878271"/>
            <a:ext cx="5072743" cy="463222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defTabSz="914400">
              <a:buClr>
                <a:srgbClr val="0F6FC6">
                  <a:lumMod val="75000"/>
                </a:srgbClr>
              </a:buClr>
              <a:buSzPct val="75000"/>
            </a:pPr>
            <a:r>
              <a:rPr lang="en-US" sz="1800" b="1" dirty="0">
                <a:solidFill>
                  <a:srgbClr val="002060"/>
                </a:solidFill>
                <a:latin typeface="Cambria" panose="02040503050406030204" pitchFamily="18" charset="0"/>
              </a:rPr>
              <a:t>Continuation conventional tagging carried out by CPCs. </a:t>
            </a:r>
          </a:p>
          <a:p>
            <a:pPr marL="0" indent="0" defTabSz="914400">
              <a:buClr>
                <a:srgbClr val="0F6FC6">
                  <a:lumMod val="75000"/>
                </a:srgbClr>
              </a:buClr>
              <a:buSzPct val="75000"/>
              <a:buNone/>
            </a:pPr>
            <a:endParaRPr lang="en-US" sz="1600" b="1" dirty="0">
              <a:solidFill>
                <a:srgbClr val="002060"/>
              </a:solidFill>
              <a:latin typeface="Cambria" panose="02040503050406030204" pitchFamily="18" charset="0"/>
            </a:endParaRPr>
          </a:p>
          <a:p>
            <a:pPr marL="179388" indent="-179388" defTabSz="914400">
              <a:buClr>
                <a:srgbClr val="0F6FC6">
                  <a:lumMod val="75000"/>
                </a:srgbClr>
              </a:buClr>
              <a:buSzPct val="75000"/>
            </a:pPr>
            <a:r>
              <a:rPr lang="en-US" sz="1800" b="1" dirty="0">
                <a:solidFill>
                  <a:srgbClr val="002060"/>
                </a:solidFill>
                <a:latin typeface="Cambria" panose="02040503050406030204" pitchFamily="18" charset="0"/>
              </a:rPr>
              <a:t>Electronic tagging objectives 2018-2019: </a:t>
            </a:r>
          </a:p>
          <a:p>
            <a:pPr marL="545148" lvl="1" indent="-179388" defTabSz="914400">
              <a:buClr>
                <a:srgbClr val="0F6FC6">
                  <a:lumMod val="75000"/>
                </a:srgbClr>
              </a:buClr>
              <a:buSzPct val="75000"/>
            </a:pPr>
            <a:r>
              <a:rPr lang="en-US" sz="1800" dirty="0">
                <a:solidFill>
                  <a:srgbClr val="002060"/>
                </a:solidFill>
                <a:latin typeface="Cambria" panose="02040503050406030204" pitchFamily="18" charset="0"/>
              </a:rPr>
              <a:t>Estimate the degree of mixing of western and eastern bluefin tuna stocks along the different statistical areas (MSE needs)</a:t>
            </a:r>
          </a:p>
          <a:p>
            <a:pPr marL="545148" lvl="1" indent="-179388" defTabSz="914400">
              <a:buClr>
                <a:srgbClr val="0F6FC6">
                  <a:lumMod val="75000"/>
                </a:srgbClr>
              </a:buClr>
              <a:buSzPct val="75000"/>
            </a:pPr>
            <a:r>
              <a:rPr lang="en-US" sz="1800" dirty="0">
                <a:solidFill>
                  <a:srgbClr val="002060"/>
                </a:solidFill>
                <a:latin typeface="Cambria" panose="02040503050406030204" pitchFamily="18" charset="0"/>
              </a:rPr>
              <a:t>42 electronic tags deployed in 2018 (30 off Portugal, 10 off Ireland, 2 off Norway).</a:t>
            </a:r>
          </a:p>
          <a:p>
            <a:pPr marL="545148" lvl="1" indent="-179388" defTabSz="914400">
              <a:buClr>
                <a:srgbClr val="0F6FC6">
                  <a:lumMod val="75000"/>
                </a:srgbClr>
              </a:buClr>
              <a:buSzPct val="75000"/>
            </a:pPr>
            <a:r>
              <a:rPr lang="en-US" sz="1800" dirty="0">
                <a:solidFill>
                  <a:srgbClr val="002060"/>
                </a:solidFill>
                <a:latin typeface="Cambria" panose="02040503050406030204" pitchFamily="18" charset="0"/>
              </a:rPr>
              <a:t>37 electronic tags to be deployed in 2019 (7 off Portugal, 15 off Ireland, 15 Skagerrak)</a:t>
            </a:r>
          </a:p>
          <a:p>
            <a:pPr marL="365760" lvl="1" indent="0" defTabSz="914400">
              <a:buClr>
                <a:srgbClr val="0F6FC6">
                  <a:lumMod val="75000"/>
                </a:srgbClr>
              </a:buClr>
              <a:buSzPct val="75000"/>
              <a:buNone/>
            </a:pPr>
            <a:endParaRPr lang="en-US" sz="1800" dirty="0">
              <a:solidFill>
                <a:srgbClr val="002060"/>
              </a:solidFill>
              <a:latin typeface="Cambria" panose="02040503050406030204" pitchFamily="18" charset="0"/>
            </a:endParaRPr>
          </a:p>
          <a:p>
            <a:pPr marL="179388" indent="-179388" defTabSz="914400">
              <a:buClr>
                <a:srgbClr val="0F6FC6">
                  <a:lumMod val="75000"/>
                </a:srgbClr>
              </a:buClr>
              <a:buSzPct val="75000"/>
            </a:pPr>
            <a:r>
              <a:rPr lang="en-US" sz="1700" b="1" dirty="0">
                <a:latin typeface="Cambria" panose="02040503050406030204" pitchFamily="18" charset="0"/>
              </a:rPr>
              <a:t>Workshop on e-tags deployment methodology</a:t>
            </a:r>
            <a:endParaRPr lang="en-US" sz="2000" dirty="0">
              <a:latin typeface="Constantia"/>
            </a:endParaRPr>
          </a:p>
        </p:txBody>
      </p:sp>
      <p:pic>
        <p:nvPicPr>
          <p:cNvPr id="9" name="Picture 8">
            <a:extLst>
              <a:ext uri="{FF2B5EF4-FFF2-40B4-BE49-F238E27FC236}">
                <a16:creationId xmlns:a16="http://schemas.microsoft.com/office/drawing/2014/main" id="{9EF11FDE-B42B-40B8-91AE-F0791F6916A7}"/>
              </a:ext>
            </a:extLst>
          </p:cNvPr>
          <p:cNvPicPr>
            <a:picLocks noChangeAspect="1"/>
          </p:cNvPicPr>
          <p:nvPr/>
        </p:nvPicPr>
        <p:blipFill>
          <a:blip r:embed="rId4"/>
          <a:stretch>
            <a:fillRect/>
          </a:stretch>
        </p:blipFill>
        <p:spPr>
          <a:xfrm>
            <a:off x="6040444" y="3163647"/>
            <a:ext cx="4860509" cy="3589326"/>
          </a:xfrm>
          <a:prstGeom prst="rect">
            <a:avLst/>
          </a:prstGeom>
        </p:spPr>
      </p:pic>
      <p:pic>
        <p:nvPicPr>
          <p:cNvPr id="10" name="Picture 9">
            <a:extLst>
              <a:ext uri="{FF2B5EF4-FFF2-40B4-BE49-F238E27FC236}">
                <a16:creationId xmlns:a16="http://schemas.microsoft.com/office/drawing/2014/main" id="{1C8BA3C7-B012-4A84-B1BD-86D61A7A81E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51330" y="1150465"/>
            <a:ext cx="4860509" cy="1962785"/>
          </a:xfrm>
          <a:prstGeom prst="rect">
            <a:avLst/>
          </a:prstGeom>
          <a:noFill/>
        </p:spPr>
      </p:pic>
      <p:sp>
        <p:nvSpPr>
          <p:cNvPr id="11" name="Rectangle 10">
            <a:extLst>
              <a:ext uri="{FF2B5EF4-FFF2-40B4-BE49-F238E27FC236}">
                <a16:creationId xmlns:a16="http://schemas.microsoft.com/office/drawing/2014/main" id="{BF68CBBB-7A4D-4882-91E2-3E107E508C6F}"/>
              </a:ext>
            </a:extLst>
          </p:cNvPr>
          <p:cNvSpPr/>
          <p:nvPr/>
        </p:nvSpPr>
        <p:spPr>
          <a:xfrm>
            <a:off x="5436063" y="392276"/>
            <a:ext cx="3873240" cy="461665"/>
          </a:xfrm>
          <a:prstGeom prst="rect">
            <a:avLst/>
          </a:prstGeom>
        </p:spPr>
        <p:txBody>
          <a:bodyPr wrap="none">
            <a:spAutoFit/>
          </a:bodyPr>
          <a:lstStyle/>
          <a:p>
            <a:r>
              <a:rPr lang="en-GB" sz="2400" b="1" dirty="0">
                <a:solidFill>
                  <a:schemeClr val="bg1"/>
                </a:solidFill>
                <a:latin typeface="Times New Roman" panose="02020603050405020304" pitchFamily="18" charset="0"/>
                <a:cs typeface="Times New Roman" panose="02020603050405020304" pitchFamily="18" charset="0"/>
              </a:rPr>
              <a:t>Research Programs - GBYP</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694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68C-5933-4728-8451-8A729E8D0786}"/>
              </a:ext>
            </a:extLst>
          </p:cNvPr>
          <p:cNvSpPr>
            <a:spLocks noGrp="1"/>
          </p:cNvSpPr>
          <p:nvPr>
            <p:ph type="title"/>
          </p:nvPr>
        </p:nvSpPr>
        <p:spPr>
          <a:xfrm>
            <a:off x="1040350" y="1262285"/>
            <a:ext cx="8911687" cy="814165"/>
          </a:xfrm>
        </p:spPr>
        <p:txBody>
          <a:bodyPr/>
          <a:lstStyle/>
          <a:p>
            <a:r>
              <a:rPr lang="en-CA" dirty="0"/>
              <a:t>Microchemistry/Genetics</a:t>
            </a:r>
          </a:p>
        </p:txBody>
      </p:sp>
      <p:pic>
        <p:nvPicPr>
          <p:cNvPr id="4" name="Content Placeholder 3" descr="banner.jpg">
            <a:extLst>
              <a:ext uri="{FF2B5EF4-FFF2-40B4-BE49-F238E27FC236}">
                <a16:creationId xmlns:a16="http://schemas.microsoft.com/office/drawing/2014/main" id="{240599C3-C5DA-4903-A499-0DDBB02665B0}"/>
              </a:ext>
            </a:extLst>
          </p:cNvPr>
          <p:cNvPicPr>
            <a:picLocks noChangeAspect="1"/>
          </p:cNvPicPr>
          <p:nvPr/>
        </p:nvPicPr>
        <p:blipFill>
          <a:blip r:embed="rId2" cstate="print"/>
          <a:srcRect b="24000"/>
          <a:stretch>
            <a:fillRect/>
          </a:stretch>
        </p:blipFill>
        <p:spPr>
          <a:xfrm>
            <a:off x="0" y="-84301"/>
            <a:ext cx="12191999" cy="1183757"/>
          </a:xfrm>
          <a:prstGeom prst="rect">
            <a:avLst/>
          </a:prstGeom>
        </p:spPr>
      </p:pic>
      <p:sp>
        <p:nvSpPr>
          <p:cNvPr id="5" name="Rectangle 4">
            <a:extLst>
              <a:ext uri="{FF2B5EF4-FFF2-40B4-BE49-F238E27FC236}">
                <a16:creationId xmlns:a16="http://schemas.microsoft.com/office/drawing/2014/main" id="{5E7108C0-98C8-4EB0-98F1-236594577628}"/>
              </a:ext>
            </a:extLst>
          </p:cNvPr>
          <p:cNvSpPr/>
          <p:nvPr/>
        </p:nvSpPr>
        <p:spPr>
          <a:xfrm>
            <a:off x="5436063" y="392276"/>
            <a:ext cx="3873240" cy="461665"/>
          </a:xfrm>
          <a:prstGeom prst="rect">
            <a:avLst/>
          </a:prstGeom>
        </p:spPr>
        <p:txBody>
          <a:bodyPr wrap="none">
            <a:spAutoFit/>
          </a:bodyPr>
          <a:lstStyle/>
          <a:p>
            <a:r>
              <a:rPr lang="en-GB" sz="2400" b="1" dirty="0">
                <a:solidFill>
                  <a:schemeClr val="bg1"/>
                </a:solidFill>
                <a:latin typeface="Times New Roman" panose="02020603050405020304" pitchFamily="18" charset="0"/>
                <a:cs typeface="Times New Roman" panose="02020603050405020304" pitchFamily="18" charset="0"/>
              </a:rPr>
              <a:t>Research Programs - GBYP</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17CA694-3B86-4276-B0E4-C2AFCB1C1F9A}"/>
              </a:ext>
            </a:extLst>
          </p:cNvPr>
          <p:cNvPicPr>
            <a:picLocks noChangeAspect="1"/>
          </p:cNvPicPr>
          <p:nvPr/>
        </p:nvPicPr>
        <p:blipFill>
          <a:blip r:embed="rId3"/>
          <a:stretch>
            <a:fillRect/>
          </a:stretch>
        </p:blipFill>
        <p:spPr>
          <a:xfrm>
            <a:off x="884808" y="2459622"/>
            <a:ext cx="4560203" cy="3542083"/>
          </a:xfrm>
          <a:prstGeom prst="rect">
            <a:avLst/>
          </a:prstGeom>
        </p:spPr>
      </p:pic>
      <p:sp>
        <p:nvSpPr>
          <p:cNvPr id="9" name="Rectangle 8">
            <a:extLst>
              <a:ext uri="{FF2B5EF4-FFF2-40B4-BE49-F238E27FC236}">
                <a16:creationId xmlns:a16="http://schemas.microsoft.com/office/drawing/2014/main" id="{487FDEB2-943F-4C24-B3AB-58353A49B519}"/>
              </a:ext>
            </a:extLst>
          </p:cNvPr>
          <p:cNvSpPr/>
          <p:nvPr/>
        </p:nvSpPr>
        <p:spPr>
          <a:xfrm>
            <a:off x="1008741" y="6193953"/>
            <a:ext cx="3691203" cy="369332"/>
          </a:xfrm>
          <a:prstGeom prst="rect">
            <a:avLst/>
          </a:prstGeom>
          <a:solidFill>
            <a:schemeClr val="bg1"/>
          </a:solidFill>
        </p:spPr>
        <p:txBody>
          <a:bodyPr wrap="none">
            <a:spAutoFit/>
          </a:bodyPr>
          <a:lstStyle/>
          <a:p>
            <a:r>
              <a:rPr lang="en-US" b="1" dirty="0">
                <a:solidFill>
                  <a:srgbClr val="002060"/>
                </a:solidFill>
                <a:latin typeface="Cambria" panose="02040503050406030204" pitchFamily="18" charset="0"/>
              </a:rPr>
              <a:t>Interannual variability in mixing </a:t>
            </a:r>
            <a:endParaRPr lang="en-CA" dirty="0"/>
          </a:p>
        </p:txBody>
      </p:sp>
      <p:sp>
        <p:nvSpPr>
          <p:cNvPr id="10" name="TextBox 9">
            <a:extLst>
              <a:ext uri="{FF2B5EF4-FFF2-40B4-BE49-F238E27FC236}">
                <a16:creationId xmlns:a16="http://schemas.microsoft.com/office/drawing/2014/main" id="{02F1C333-4259-40CD-AE0B-56A4614E1BBB}"/>
              </a:ext>
            </a:extLst>
          </p:cNvPr>
          <p:cNvSpPr txBox="1"/>
          <p:nvPr/>
        </p:nvSpPr>
        <p:spPr>
          <a:xfrm>
            <a:off x="1695450" y="1990725"/>
            <a:ext cx="3209925" cy="369332"/>
          </a:xfrm>
          <a:prstGeom prst="rect">
            <a:avLst/>
          </a:prstGeom>
          <a:noFill/>
        </p:spPr>
        <p:txBody>
          <a:bodyPr wrap="square" rtlCol="0">
            <a:spAutoFit/>
          </a:bodyPr>
          <a:lstStyle/>
          <a:p>
            <a:r>
              <a:rPr lang="en-CA" dirty="0"/>
              <a:t>Otolith Microchemistry</a:t>
            </a:r>
          </a:p>
        </p:txBody>
      </p:sp>
      <p:pic>
        <p:nvPicPr>
          <p:cNvPr id="11" name="Picture 10">
            <a:extLst>
              <a:ext uri="{FF2B5EF4-FFF2-40B4-BE49-F238E27FC236}">
                <a16:creationId xmlns:a16="http://schemas.microsoft.com/office/drawing/2014/main" id="{EAE1A78F-1221-4BF1-98C7-95FA121A4B1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805776" y="2645506"/>
            <a:ext cx="4392488" cy="3240648"/>
          </a:xfrm>
          <a:prstGeom prst="rect">
            <a:avLst/>
          </a:prstGeom>
        </p:spPr>
      </p:pic>
      <p:sp>
        <p:nvSpPr>
          <p:cNvPr id="12" name="Rectangle 11">
            <a:extLst>
              <a:ext uri="{FF2B5EF4-FFF2-40B4-BE49-F238E27FC236}">
                <a16:creationId xmlns:a16="http://schemas.microsoft.com/office/drawing/2014/main" id="{C5BF56F3-8AAB-4C5D-913B-A5FFDC74C74C}"/>
              </a:ext>
            </a:extLst>
          </p:cNvPr>
          <p:cNvSpPr/>
          <p:nvPr/>
        </p:nvSpPr>
        <p:spPr>
          <a:xfrm>
            <a:off x="6242137" y="6036925"/>
            <a:ext cx="6096000" cy="646331"/>
          </a:xfrm>
          <a:prstGeom prst="rect">
            <a:avLst/>
          </a:prstGeom>
        </p:spPr>
        <p:txBody>
          <a:bodyPr>
            <a:spAutoFit/>
          </a:bodyPr>
          <a:lstStyle/>
          <a:p>
            <a:r>
              <a:rPr lang="en-US" b="1" dirty="0">
                <a:solidFill>
                  <a:srgbClr val="002060"/>
                </a:solidFill>
                <a:latin typeface="Cambria" panose="02040503050406030204" pitchFamily="18" charset="0"/>
              </a:rPr>
              <a:t>Discrepancy between the isotope and genetic profiles of some of the fish.</a:t>
            </a:r>
            <a:endParaRPr lang="en-CA" dirty="0"/>
          </a:p>
        </p:txBody>
      </p:sp>
      <p:sp>
        <p:nvSpPr>
          <p:cNvPr id="13" name="TextBox 12">
            <a:extLst>
              <a:ext uri="{FF2B5EF4-FFF2-40B4-BE49-F238E27FC236}">
                <a16:creationId xmlns:a16="http://schemas.microsoft.com/office/drawing/2014/main" id="{2830CA85-9A8A-4454-942F-108C7F2B8B1F}"/>
              </a:ext>
            </a:extLst>
          </p:cNvPr>
          <p:cNvSpPr txBox="1"/>
          <p:nvPr/>
        </p:nvSpPr>
        <p:spPr>
          <a:xfrm>
            <a:off x="7390356" y="1979112"/>
            <a:ext cx="3544866" cy="369332"/>
          </a:xfrm>
          <a:prstGeom prst="rect">
            <a:avLst/>
          </a:prstGeom>
          <a:noFill/>
        </p:spPr>
        <p:txBody>
          <a:bodyPr wrap="square" rtlCol="0">
            <a:spAutoFit/>
          </a:bodyPr>
          <a:lstStyle/>
          <a:p>
            <a:r>
              <a:rPr lang="en-CA" dirty="0"/>
              <a:t>Isotope Profile </a:t>
            </a:r>
          </a:p>
        </p:txBody>
      </p:sp>
    </p:spTree>
    <p:extLst>
      <p:ext uri="{BB962C8B-B14F-4D97-AF65-F5344CB8AC3E}">
        <p14:creationId xmlns:p14="http://schemas.microsoft.com/office/powerpoint/2010/main" val="1915797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1" y="0"/>
            <a:ext cx="12191999" cy="1228725"/>
          </a:xfrm>
        </p:spPr>
      </p:pic>
      <p:sp>
        <p:nvSpPr>
          <p:cNvPr id="11" name="Rectangle 10">
            <a:extLst>
              <a:ext uri="{FF2B5EF4-FFF2-40B4-BE49-F238E27FC236}">
                <a16:creationId xmlns:a16="http://schemas.microsoft.com/office/drawing/2014/main" id="{BF68CBBB-7A4D-4882-91E2-3E107E508C6F}"/>
              </a:ext>
            </a:extLst>
          </p:cNvPr>
          <p:cNvSpPr/>
          <p:nvPr/>
        </p:nvSpPr>
        <p:spPr>
          <a:xfrm>
            <a:off x="5436063" y="392276"/>
            <a:ext cx="387324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GBYP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itle 4">
            <a:extLst>
              <a:ext uri="{FF2B5EF4-FFF2-40B4-BE49-F238E27FC236}">
                <a16:creationId xmlns:a16="http://schemas.microsoft.com/office/drawing/2014/main" id="{AC7C4FAC-E590-4CF7-AF44-D35734273E65}"/>
              </a:ext>
            </a:extLst>
          </p:cNvPr>
          <p:cNvSpPr txBox="1">
            <a:spLocks/>
          </p:cNvSpPr>
          <p:nvPr/>
        </p:nvSpPr>
        <p:spPr>
          <a:xfrm>
            <a:off x="3890681" y="1382763"/>
            <a:ext cx="3496236" cy="567226"/>
          </a:xfrm>
          <a:prstGeom prst="rect">
            <a:avLst/>
          </a:prstGeom>
        </p:spPr>
        <p:txBody>
          <a:bodyPr vert="horz" lIns="0" rIns="0" bIns="0" anchor="t">
            <a:normAutofit fontScale="700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mj-ea"/>
                <a:cs typeface="+mj-cs"/>
              </a:rPr>
              <a:t>Proposed Activities Phase 10</a:t>
            </a:r>
          </a:p>
        </p:txBody>
      </p:sp>
      <p:sp>
        <p:nvSpPr>
          <p:cNvPr id="12" name="Rectangle 11">
            <a:extLst>
              <a:ext uri="{FF2B5EF4-FFF2-40B4-BE49-F238E27FC236}">
                <a16:creationId xmlns:a16="http://schemas.microsoft.com/office/drawing/2014/main" id="{19805236-4458-4FAB-9E4D-EF7A1B20AD1B}"/>
              </a:ext>
            </a:extLst>
          </p:cNvPr>
          <p:cNvSpPr/>
          <p:nvPr/>
        </p:nvSpPr>
        <p:spPr>
          <a:xfrm>
            <a:off x="2223247" y="1779687"/>
            <a:ext cx="8399929" cy="452431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Continuation of key elements related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	  Fishery independent indices: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	  Data recovery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	  Tagging: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	  Biological studies: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	  Modelling/MSE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Pct val="151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Feasibility study for the application of acoustic surveys to the development and validation of fishery independent indices</a:t>
            </a:r>
          </a:p>
          <a:p>
            <a:pPr marL="285750" marR="0" lvl="0" indent="-285750" algn="l" defTabSz="914400" rtl="0" eaLnBrk="1" fontAlgn="auto" latinLnBrk="0" hangingPunct="1">
              <a:lnSpc>
                <a:spcPct val="100000"/>
              </a:lnSpc>
              <a:spcBef>
                <a:spcPts val="0"/>
              </a:spcBef>
              <a:spcAft>
                <a:spcPts val="0"/>
              </a:spcAft>
              <a:buClrTx/>
              <a:buSzPct val="151000"/>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Pct val="151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Hold workshop on close-kin methodologies</a:t>
            </a:r>
          </a:p>
          <a:p>
            <a:pPr marL="0" marR="0" lvl="0" indent="0" algn="l" defTabSz="914400" rtl="0" eaLnBrk="1" fontAlgn="auto" latinLnBrk="0" hangingPunct="1">
              <a:lnSpc>
                <a:spcPct val="100000"/>
              </a:lnSpc>
              <a:spcBef>
                <a:spcPts val="0"/>
              </a:spcBef>
              <a:spcAft>
                <a:spcPts val="0"/>
              </a:spcAft>
              <a:buClrTx/>
              <a:buSzPct val="151000"/>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Pct val="151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Development and application of habitat models in CPUE standardization</a:t>
            </a:r>
          </a:p>
          <a:p>
            <a:pPr marL="285750" marR="0" lvl="0" indent="-285750" algn="l" defTabSz="914400" rtl="0" eaLnBrk="1" fontAlgn="auto" latinLnBrk="0" hangingPunct="1">
              <a:lnSpc>
                <a:spcPct val="100000"/>
              </a:lnSpc>
              <a:spcBef>
                <a:spcPts val="0"/>
              </a:spcBef>
              <a:spcAft>
                <a:spcPts val="0"/>
              </a:spcAft>
              <a:buClrTx/>
              <a:buSzPct val="151000"/>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Pct val="1510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Continue implementation of “BFT growth in farms study</a:t>
            </a:r>
            <a:endParaRPr kumimoji="0" lang="en-CA"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63621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01FE9-4AF0-40F4-A4F6-0263B88251B2}"/>
              </a:ext>
            </a:extLst>
          </p:cNvPr>
          <p:cNvSpPr>
            <a:spLocks noGrp="1"/>
          </p:cNvSpPr>
          <p:nvPr>
            <p:ph type="title"/>
          </p:nvPr>
        </p:nvSpPr>
        <p:spPr/>
        <p:txBody>
          <a:bodyPr/>
          <a:lstStyle/>
          <a:p>
            <a:endParaRPr lang="en-CA"/>
          </a:p>
        </p:txBody>
      </p:sp>
      <p:pic>
        <p:nvPicPr>
          <p:cNvPr id="4" name="Content Placeholder 3">
            <a:extLst>
              <a:ext uri="{FF2B5EF4-FFF2-40B4-BE49-F238E27FC236}">
                <a16:creationId xmlns:a16="http://schemas.microsoft.com/office/drawing/2014/main" id="{CBC827F3-8A7A-4C4F-867E-8CE688365381}"/>
              </a:ext>
            </a:extLst>
          </p:cNvPr>
          <p:cNvPicPr>
            <a:picLocks noGrp="1" noChangeAspect="1"/>
          </p:cNvPicPr>
          <p:nvPr>
            <p:ph idx="1"/>
          </p:nvPr>
        </p:nvPicPr>
        <p:blipFill>
          <a:blip r:embed="rId2"/>
          <a:stretch>
            <a:fillRect/>
          </a:stretch>
        </p:blipFill>
        <p:spPr>
          <a:xfrm>
            <a:off x="1504950" y="1300482"/>
            <a:ext cx="9838258" cy="5557518"/>
          </a:xfrm>
          <a:prstGeom prst="rect">
            <a:avLst/>
          </a:prstGeom>
        </p:spPr>
      </p:pic>
      <p:pic>
        <p:nvPicPr>
          <p:cNvPr id="5" name="Content Placeholder 3" descr="banner.jpg">
            <a:extLst>
              <a:ext uri="{FF2B5EF4-FFF2-40B4-BE49-F238E27FC236}">
                <a16:creationId xmlns:a16="http://schemas.microsoft.com/office/drawing/2014/main" id="{FCF4868D-855B-4CF7-A24B-908550BA07E5}"/>
              </a:ext>
            </a:extLst>
          </p:cNvPr>
          <p:cNvPicPr>
            <a:picLocks noChangeAspect="1"/>
          </p:cNvPicPr>
          <p:nvPr/>
        </p:nvPicPr>
        <p:blipFill>
          <a:blip r:embed="rId3" cstate="print"/>
          <a:srcRect b="24000"/>
          <a:stretch>
            <a:fillRect/>
          </a:stretch>
        </p:blipFill>
        <p:spPr>
          <a:xfrm>
            <a:off x="0" y="-84301"/>
            <a:ext cx="12191999" cy="1313026"/>
          </a:xfrm>
          <a:prstGeom prst="rect">
            <a:avLst/>
          </a:prstGeom>
        </p:spPr>
      </p:pic>
      <p:sp>
        <p:nvSpPr>
          <p:cNvPr id="6" name="TextBox 5">
            <a:extLst>
              <a:ext uri="{FF2B5EF4-FFF2-40B4-BE49-F238E27FC236}">
                <a16:creationId xmlns:a16="http://schemas.microsoft.com/office/drawing/2014/main" id="{3868BA53-7E70-475B-B702-2B3AFD673E9F}"/>
              </a:ext>
            </a:extLst>
          </p:cNvPr>
          <p:cNvSpPr txBox="1"/>
          <p:nvPr/>
        </p:nvSpPr>
        <p:spPr>
          <a:xfrm>
            <a:off x="3048000" y="5476875"/>
            <a:ext cx="4276725" cy="523220"/>
          </a:xfrm>
          <a:prstGeom prst="rect">
            <a:avLst/>
          </a:prstGeom>
          <a:noFill/>
        </p:spPr>
        <p:txBody>
          <a:bodyPr wrap="square" rtlCol="0">
            <a:spAutoFit/>
          </a:bodyPr>
          <a:lstStyle/>
          <a:p>
            <a:r>
              <a:rPr lang="en-CA" sz="2800" dirty="0">
                <a:solidFill>
                  <a:schemeClr val="bg1"/>
                </a:solidFill>
              </a:rPr>
              <a:t>Bluefin Tuna</a:t>
            </a:r>
          </a:p>
        </p:txBody>
      </p:sp>
    </p:spTree>
    <p:extLst>
      <p:ext uri="{BB962C8B-B14F-4D97-AF65-F5344CB8AC3E}">
        <p14:creationId xmlns:p14="http://schemas.microsoft.com/office/powerpoint/2010/main" val="1500305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964F-329C-4C16-899C-F37F0D5527B6}"/>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0C3EF9B7-174F-46A6-95E8-ED11FF909284}"/>
              </a:ext>
            </a:extLst>
          </p:cNvPr>
          <p:cNvSpPr>
            <a:spLocks noGrp="1"/>
          </p:cNvSpPr>
          <p:nvPr>
            <p:ph idx="1"/>
          </p:nvPr>
        </p:nvSpPr>
        <p:spPr>
          <a:xfrm>
            <a:off x="2208212" y="2181225"/>
            <a:ext cx="8915400" cy="4324350"/>
          </a:xfrm>
          <a:solidFill>
            <a:schemeClr val="accent4">
              <a:lumMod val="20000"/>
              <a:lumOff val="80000"/>
            </a:schemeClr>
          </a:solidFill>
        </p:spPr>
        <p:txBody>
          <a:bodyPr>
            <a:normAutofit/>
          </a:bodyPr>
          <a:lstStyle/>
          <a:p>
            <a:endParaRPr lang="en-CA" dirty="0"/>
          </a:p>
          <a:p>
            <a:r>
              <a:rPr lang="en-CA" sz="2800" b="1" dirty="0"/>
              <a:t> Presentation Summary</a:t>
            </a:r>
          </a:p>
          <a:p>
            <a:pPr lvl="1"/>
            <a:r>
              <a:rPr lang="en-US" dirty="0"/>
              <a:t>State of Stocks and Outlook (from Executive Summaries)</a:t>
            </a:r>
            <a:endParaRPr lang="en-CA" dirty="0"/>
          </a:p>
          <a:p>
            <a:pPr lvl="2"/>
            <a:r>
              <a:rPr lang="en-CA" dirty="0"/>
              <a:t>North Albacore</a:t>
            </a:r>
          </a:p>
          <a:p>
            <a:pPr lvl="2"/>
            <a:r>
              <a:rPr lang="en-CA" dirty="0"/>
              <a:t>Eastern Bluefin tuna</a:t>
            </a:r>
          </a:p>
          <a:p>
            <a:pPr lvl="2"/>
            <a:r>
              <a:rPr lang="en-CA" dirty="0"/>
              <a:t>Western Bluefin tuna</a:t>
            </a:r>
          </a:p>
          <a:p>
            <a:pPr lvl="1"/>
            <a:r>
              <a:rPr lang="en-US" dirty="0"/>
              <a:t>Effects of Current regulations (from Executive Summaries)</a:t>
            </a:r>
          </a:p>
          <a:p>
            <a:pPr lvl="1"/>
            <a:r>
              <a:rPr lang="en-US" dirty="0"/>
              <a:t>Management recommendations(from Executive Summaries)</a:t>
            </a:r>
          </a:p>
          <a:p>
            <a:pPr lvl="1"/>
            <a:r>
              <a:rPr lang="en-CA" dirty="0"/>
              <a:t>Recommendations with financial implications</a:t>
            </a:r>
          </a:p>
          <a:p>
            <a:pPr lvl="1"/>
            <a:r>
              <a:rPr lang="en-CA" dirty="0"/>
              <a:t>Responses to the Commission</a:t>
            </a:r>
          </a:p>
          <a:p>
            <a:pPr lvl="1"/>
            <a:r>
              <a:rPr lang="en-CA" dirty="0"/>
              <a:t>Workplan</a:t>
            </a:r>
          </a:p>
          <a:p>
            <a:endParaRPr lang="en-CA" dirty="0"/>
          </a:p>
        </p:txBody>
      </p:sp>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638550" y="975903"/>
            <a:ext cx="6667500" cy="523220"/>
          </a:xfrm>
          <a:prstGeom prst="rect">
            <a:avLst/>
          </a:prstGeom>
        </p:spPr>
        <p:txBody>
          <a:bodyPr wrap="square">
            <a:spAutoFit/>
          </a:bodyPr>
          <a:lstStyle/>
          <a:p>
            <a:r>
              <a:rPr lang="en-CA" sz="2800" b="1" i="1" dirty="0">
                <a:solidFill>
                  <a:schemeClr val="bg1"/>
                </a:solidFill>
                <a:latin typeface="Arial" panose="020B0604020202020204" pitchFamily="34" charset="0"/>
              </a:rPr>
              <a:t>Summary Northern Temperate Tunas</a:t>
            </a:r>
            <a:endParaRPr lang="en-CA" sz="2800" dirty="0">
              <a:solidFill>
                <a:schemeClr val="bg1"/>
              </a:solidFill>
            </a:endParaRPr>
          </a:p>
        </p:txBody>
      </p:sp>
    </p:spTree>
    <p:extLst>
      <p:ext uri="{BB962C8B-B14F-4D97-AF65-F5344CB8AC3E}">
        <p14:creationId xmlns:p14="http://schemas.microsoft.com/office/powerpoint/2010/main" val="2292662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0867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Eastern Bluefin Tuna – Fishery Indicators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30C29FD3-C696-4364-82F4-0227695CB804}"/>
              </a:ext>
            </a:extLst>
          </p:cNvPr>
          <p:cNvPicPr>
            <a:picLocks noChangeAspect="1"/>
          </p:cNvPicPr>
          <p:nvPr/>
        </p:nvPicPr>
        <p:blipFill rotWithShape="1">
          <a:blip r:embed="rId3"/>
          <a:srcRect l="24452" t="27066" r="15137" b="10117"/>
          <a:stretch/>
        </p:blipFill>
        <p:spPr>
          <a:xfrm>
            <a:off x="4459266" y="2054269"/>
            <a:ext cx="7365304" cy="4108537"/>
          </a:xfrm>
          <a:prstGeom prst="rect">
            <a:avLst/>
          </a:prstGeom>
        </p:spPr>
      </p:pic>
      <p:sp>
        <p:nvSpPr>
          <p:cNvPr id="3" name="TextBox 2">
            <a:extLst>
              <a:ext uri="{FF2B5EF4-FFF2-40B4-BE49-F238E27FC236}">
                <a16:creationId xmlns:a16="http://schemas.microsoft.com/office/drawing/2014/main" id="{5AB9766F-9E3D-47ED-B13E-D099930A3BEC}"/>
              </a:ext>
            </a:extLst>
          </p:cNvPr>
          <p:cNvSpPr txBox="1"/>
          <p:nvPr/>
        </p:nvSpPr>
        <p:spPr>
          <a:xfrm>
            <a:off x="360218" y="2064516"/>
            <a:ext cx="3897457" cy="4093428"/>
          </a:xfrm>
          <a:prstGeom prst="rect">
            <a:avLst/>
          </a:prstGeom>
          <a:solidFill>
            <a:schemeClr val="bg1"/>
          </a:solidFill>
        </p:spPr>
        <p:txBody>
          <a:bodyPr wrap="square" rtlCol="0">
            <a:spAutoFit/>
          </a:bodyPr>
          <a:lstStyle/>
          <a:p>
            <a:pPr marL="342900" indent="-342900">
              <a:buFont typeface="Wingdings" panose="05000000000000000000" pitchFamily="2" charset="2"/>
              <a:buChar char="§"/>
            </a:pPr>
            <a:r>
              <a:rPr lang="en-CA" sz="2000" dirty="0"/>
              <a:t>Catches in the eastern Atlantic and the Mediterranean  updated to 2018.</a:t>
            </a:r>
          </a:p>
          <a:p>
            <a:pPr marL="342900" indent="-342900">
              <a:buFont typeface="Wingdings" panose="05000000000000000000" pitchFamily="2" charset="2"/>
              <a:buChar char="§"/>
            </a:pPr>
            <a:r>
              <a:rPr lang="en-CA" sz="2000" dirty="0"/>
              <a:t>Essentially increasing since 2010 tracking the increasing TAC.</a:t>
            </a:r>
          </a:p>
          <a:p>
            <a:pPr marL="342900" indent="-342900">
              <a:buFont typeface="Wingdings" panose="05000000000000000000" pitchFamily="2" charset="2"/>
              <a:buChar char="§"/>
            </a:pPr>
            <a:r>
              <a:rPr lang="en-CA" sz="2000" dirty="0"/>
              <a:t>Largest increase in purse seine fleet. (9913t in 2015 to 17130t in 2018)</a:t>
            </a:r>
          </a:p>
          <a:p>
            <a:pPr marL="342900" indent="-342900">
              <a:buFont typeface="Wingdings" panose="05000000000000000000" pitchFamily="2" charset="2"/>
              <a:buChar char="§"/>
            </a:pPr>
            <a:r>
              <a:rPr lang="en-US" sz="2000" dirty="0"/>
              <a:t>existence of unquantified IUU catches which needs to be quantified.</a:t>
            </a:r>
            <a:endParaRPr lang="en-CA" sz="2000" dirty="0"/>
          </a:p>
        </p:txBody>
      </p:sp>
    </p:spTree>
    <p:extLst>
      <p:ext uri="{BB962C8B-B14F-4D97-AF65-F5344CB8AC3E}">
        <p14:creationId xmlns:p14="http://schemas.microsoft.com/office/powerpoint/2010/main" val="608155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0867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Eastern Bluefin Tuna – Fishery Indicators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AB9766F-9E3D-47ED-B13E-D099930A3BEC}"/>
              </a:ext>
            </a:extLst>
          </p:cNvPr>
          <p:cNvSpPr txBox="1"/>
          <p:nvPr/>
        </p:nvSpPr>
        <p:spPr>
          <a:xfrm>
            <a:off x="1360343" y="1621603"/>
            <a:ext cx="9240982" cy="430887"/>
          </a:xfrm>
          <a:prstGeom prst="rect">
            <a:avLst/>
          </a:prstGeom>
          <a:solidFill>
            <a:schemeClr val="bg1"/>
          </a:solidFill>
        </p:spPr>
        <p:txBody>
          <a:bodyPr wrap="square" rtlCol="0">
            <a:spAutoFit/>
          </a:bodyPr>
          <a:lstStyle/>
          <a:p>
            <a:pPr marL="342900" lvl="0" indent="-342900">
              <a:buFont typeface="Wingdings" panose="05000000000000000000" pitchFamily="2" charset="2"/>
              <a:buChar char="§"/>
            </a:pPr>
            <a:r>
              <a:rPr lang="en-US" sz="2200" b="1" dirty="0">
                <a:solidFill>
                  <a:prstClr val="black"/>
                </a:solidFill>
              </a:rPr>
              <a:t>ABFT_E updated fishery dependent and independent indicators </a:t>
            </a:r>
            <a:endParaRPr kumimoji="0" lang="en-CA" sz="22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C14390BA-B9DD-4952-9B6B-74169FFAC70B}"/>
              </a:ext>
            </a:extLst>
          </p:cNvPr>
          <p:cNvPicPr>
            <a:picLocks noChangeAspect="1"/>
          </p:cNvPicPr>
          <p:nvPr/>
        </p:nvPicPr>
        <p:blipFill rotWithShape="1">
          <a:blip r:embed="rId3"/>
          <a:srcRect l="19570" t="27719" r="10234" b="9806"/>
          <a:stretch/>
        </p:blipFill>
        <p:spPr>
          <a:xfrm>
            <a:off x="1185864" y="2178283"/>
            <a:ext cx="9801224" cy="4679717"/>
          </a:xfrm>
          <a:prstGeom prst="rect">
            <a:avLst/>
          </a:prstGeom>
        </p:spPr>
      </p:pic>
    </p:spTree>
    <p:extLst>
      <p:ext uri="{BB962C8B-B14F-4D97-AF65-F5344CB8AC3E}">
        <p14:creationId xmlns:p14="http://schemas.microsoft.com/office/powerpoint/2010/main" val="3109404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0867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Eastern Bluefin Tuna – Fishery Indicators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AB9766F-9E3D-47ED-B13E-D099930A3BEC}"/>
              </a:ext>
            </a:extLst>
          </p:cNvPr>
          <p:cNvSpPr txBox="1"/>
          <p:nvPr/>
        </p:nvSpPr>
        <p:spPr>
          <a:xfrm>
            <a:off x="0" y="2578867"/>
            <a:ext cx="4168920" cy="2800767"/>
          </a:xfrm>
          <a:prstGeom prst="rect">
            <a:avLst/>
          </a:prstGeom>
          <a:solidFill>
            <a:schemeClr val="bg1"/>
          </a:solidFill>
        </p:spPr>
        <p:txBody>
          <a:bodyPr wrap="square" rtlCol="0">
            <a:spAutoFit/>
          </a:bodyPr>
          <a:lstStyle/>
          <a:p>
            <a:pPr marL="342900" lvl="0" indent="-342900">
              <a:buFont typeface="Wingdings" panose="05000000000000000000" pitchFamily="2" charset="2"/>
              <a:buChar char="§"/>
            </a:pPr>
            <a:r>
              <a:rPr lang="en-US" sz="2200" b="1" dirty="0">
                <a:solidFill>
                  <a:prstClr val="black"/>
                </a:solidFill>
              </a:rPr>
              <a:t>Updated indices (values post 2015, vertical black line) compared with 80% prediction intervals from the 2017 VPA projected forward. 20% expected to be outside interval by random chance.</a:t>
            </a:r>
            <a:endParaRPr kumimoji="0" lang="en-CA" sz="22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FF59E68B-BC9F-41AA-BD4A-774917813336}"/>
              </a:ext>
            </a:extLst>
          </p:cNvPr>
          <p:cNvPicPr>
            <a:picLocks noChangeAspect="1"/>
          </p:cNvPicPr>
          <p:nvPr/>
        </p:nvPicPr>
        <p:blipFill rotWithShape="1">
          <a:blip r:embed="rId3"/>
          <a:srcRect l="25291" t="18381" r="13837" b="5213"/>
          <a:stretch/>
        </p:blipFill>
        <p:spPr>
          <a:xfrm>
            <a:off x="4341174" y="1571625"/>
            <a:ext cx="7850826" cy="5286375"/>
          </a:xfrm>
          <a:prstGeom prst="rect">
            <a:avLst/>
          </a:prstGeom>
        </p:spPr>
      </p:pic>
    </p:spTree>
    <p:extLst>
      <p:ext uri="{BB962C8B-B14F-4D97-AF65-F5344CB8AC3E}">
        <p14:creationId xmlns:p14="http://schemas.microsoft.com/office/powerpoint/2010/main" val="3892694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44259"/>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0867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BFT E  Management Recommendations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E752377A-7DDE-497F-95FB-3FEAD70C5145}"/>
              </a:ext>
            </a:extLst>
          </p:cNvPr>
          <p:cNvPicPr>
            <a:picLocks noChangeAspect="1"/>
          </p:cNvPicPr>
          <p:nvPr/>
        </p:nvPicPr>
        <p:blipFill rotWithShape="1">
          <a:blip r:embed="rId3"/>
          <a:srcRect l="27580" t="33201" r="14838" b="31848"/>
          <a:stretch/>
        </p:blipFill>
        <p:spPr>
          <a:xfrm>
            <a:off x="2106525" y="1784554"/>
            <a:ext cx="8309061" cy="2705682"/>
          </a:xfrm>
          <a:prstGeom prst="rect">
            <a:avLst/>
          </a:prstGeom>
        </p:spPr>
      </p:pic>
      <p:sp>
        <p:nvSpPr>
          <p:cNvPr id="3" name="Rectangle 2">
            <a:extLst>
              <a:ext uri="{FF2B5EF4-FFF2-40B4-BE49-F238E27FC236}">
                <a16:creationId xmlns:a16="http://schemas.microsoft.com/office/drawing/2014/main" id="{96E50248-C78C-46B5-88F0-23850E7C6CB3}"/>
              </a:ext>
            </a:extLst>
          </p:cNvPr>
          <p:cNvSpPr/>
          <p:nvPr/>
        </p:nvSpPr>
        <p:spPr>
          <a:xfrm>
            <a:off x="617589" y="4704869"/>
            <a:ext cx="11135032" cy="1323439"/>
          </a:xfrm>
          <a:prstGeom prst="rect">
            <a:avLst/>
          </a:prstGeom>
          <a:solidFill>
            <a:schemeClr val="bg1"/>
          </a:solidFill>
        </p:spPr>
        <p:txBody>
          <a:bodyPr wrap="square">
            <a:spAutoFit/>
          </a:bodyPr>
          <a:lstStyle/>
          <a:p>
            <a:r>
              <a:rPr lang="en-US" sz="2000" dirty="0"/>
              <a:t>The Committee was requested to annually evaluate whether the indicators support the TACs outlined in Rec. 18-02. The fishery indicators provided did not indicate a reason to alter current management advice. Consequently, the Committee is of the view that the stepped increase for 2020 from Rec. 18-02 can be maintained. </a:t>
            </a:r>
            <a:endParaRPr lang="en-CA" sz="2000" dirty="0"/>
          </a:p>
        </p:txBody>
      </p:sp>
    </p:spTree>
    <p:extLst>
      <p:ext uri="{BB962C8B-B14F-4D97-AF65-F5344CB8AC3E}">
        <p14:creationId xmlns:p14="http://schemas.microsoft.com/office/powerpoint/2010/main" val="3581164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CAB656-A496-4FEF-B865-7226C98DAF45}"/>
              </a:ext>
            </a:extLst>
          </p:cNvPr>
          <p:cNvPicPr>
            <a:picLocks noChangeAspect="1"/>
          </p:cNvPicPr>
          <p:nvPr/>
        </p:nvPicPr>
        <p:blipFill rotWithShape="1">
          <a:blip r:embed="rId2"/>
          <a:srcRect l="24688" t="20874" r="14687" b="11263"/>
          <a:stretch/>
        </p:blipFill>
        <p:spPr>
          <a:xfrm>
            <a:off x="4572000" y="1838325"/>
            <a:ext cx="7391400" cy="4438650"/>
          </a:xfrm>
          <a:prstGeom prst="rect">
            <a:avLst/>
          </a:prstGeom>
        </p:spPr>
      </p:pic>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3"/>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0867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Western Bluefin Tuna – Fishery Indicators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id="{5AB9766F-9E3D-47ED-B13E-D099930A3BEC}"/>
              </a:ext>
            </a:extLst>
          </p:cNvPr>
          <p:cNvSpPr txBox="1"/>
          <p:nvPr/>
        </p:nvSpPr>
        <p:spPr>
          <a:xfrm>
            <a:off x="484043" y="2807466"/>
            <a:ext cx="3897457" cy="2862322"/>
          </a:xfrm>
          <a:prstGeom prst="rect">
            <a:avLst/>
          </a:prstGeom>
          <a:solidFill>
            <a:schemeClr val="bg1"/>
          </a:solidFill>
        </p:spPr>
        <p:txBody>
          <a:bodyPr wrap="square" rtlCol="0">
            <a:spAutoFit/>
          </a:bodyPr>
          <a:lstStyle/>
          <a:p>
            <a:pPr marL="342900" indent="-342900">
              <a:buFont typeface="Wingdings" panose="05000000000000000000" pitchFamily="2" charset="2"/>
              <a:buChar char="§"/>
            </a:pPr>
            <a:r>
              <a:rPr lang="en-CA" sz="2000" dirty="0"/>
              <a:t>Catches in the western Atlantic and updated to 2018.</a:t>
            </a:r>
          </a:p>
          <a:p>
            <a:pPr marL="342900" indent="-342900">
              <a:buFont typeface="Wingdings" panose="05000000000000000000" pitchFamily="2" charset="2"/>
              <a:buChar char="§"/>
            </a:pPr>
            <a:r>
              <a:rPr lang="en-CA" sz="2000" dirty="0"/>
              <a:t>Essentially increasing catches since 2012 tracking the increasing TAC.</a:t>
            </a:r>
          </a:p>
          <a:p>
            <a:pPr marL="342900" indent="-342900">
              <a:buFont typeface="Wingdings" panose="05000000000000000000" pitchFamily="2" charset="2"/>
              <a:buChar char="§"/>
            </a:pPr>
            <a:r>
              <a:rPr lang="en-CA" sz="2000" dirty="0"/>
              <a:t>Catches below TAC since 2012. </a:t>
            </a:r>
          </a:p>
        </p:txBody>
      </p:sp>
      <p:pic>
        <p:nvPicPr>
          <p:cNvPr id="7" name="Picture 6">
            <a:extLst>
              <a:ext uri="{FF2B5EF4-FFF2-40B4-BE49-F238E27FC236}">
                <a16:creationId xmlns:a16="http://schemas.microsoft.com/office/drawing/2014/main" id="{6BC8719A-A4CC-4C2F-AA69-064722549726}"/>
              </a:ext>
            </a:extLst>
          </p:cNvPr>
          <p:cNvPicPr>
            <a:picLocks noChangeAspect="1"/>
          </p:cNvPicPr>
          <p:nvPr/>
        </p:nvPicPr>
        <p:blipFill>
          <a:blip r:embed="rId4"/>
          <a:stretch>
            <a:fillRect/>
          </a:stretch>
        </p:blipFill>
        <p:spPr>
          <a:xfrm>
            <a:off x="6562059" y="4094340"/>
            <a:ext cx="1682298" cy="680188"/>
          </a:xfrm>
          <a:prstGeom prst="rect">
            <a:avLst/>
          </a:prstGeom>
        </p:spPr>
      </p:pic>
    </p:spTree>
    <p:extLst>
      <p:ext uri="{BB962C8B-B14F-4D97-AF65-F5344CB8AC3E}">
        <p14:creationId xmlns:p14="http://schemas.microsoft.com/office/powerpoint/2010/main" val="330772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0867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Western Bluefin Tuna – Fishery Indicators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5116DD81-C085-4224-A394-64274707BD5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567478"/>
            <a:ext cx="8460432" cy="5218375"/>
          </a:xfrm>
          <a:prstGeom prst="rect">
            <a:avLst/>
          </a:prstGeom>
          <a:noFill/>
          <a:ln>
            <a:noFill/>
          </a:ln>
        </p:spPr>
      </p:pic>
    </p:spTree>
    <p:extLst>
      <p:ext uri="{BB962C8B-B14F-4D97-AF65-F5344CB8AC3E}">
        <p14:creationId xmlns:p14="http://schemas.microsoft.com/office/powerpoint/2010/main" val="1713595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79562" y="625720"/>
            <a:ext cx="594472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Western Bluefin Tuna – Fishery Indicators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BD9999DF-102C-4D27-8286-CCEB1366BDA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05550" y="-98611"/>
            <a:ext cx="5886450" cy="6956611"/>
          </a:xfrm>
          <a:prstGeom prst="rect">
            <a:avLst/>
          </a:prstGeom>
          <a:noFill/>
          <a:ln>
            <a:noFill/>
          </a:ln>
        </p:spPr>
      </p:pic>
      <p:sp>
        <p:nvSpPr>
          <p:cNvPr id="8" name="Rectangle 7">
            <a:extLst>
              <a:ext uri="{FF2B5EF4-FFF2-40B4-BE49-F238E27FC236}">
                <a16:creationId xmlns:a16="http://schemas.microsoft.com/office/drawing/2014/main" id="{31933522-64A9-4497-8452-86B8C3C37E96}"/>
              </a:ext>
            </a:extLst>
          </p:cNvPr>
          <p:cNvSpPr/>
          <p:nvPr/>
        </p:nvSpPr>
        <p:spPr>
          <a:xfrm>
            <a:off x="646325" y="2036302"/>
            <a:ext cx="5040099" cy="4401205"/>
          </a:xfrm>
          <a:prstGeom prst="rect">
            <a:avLst/>
          </a:prstGeom>
          <a:solidFill>
            <a:schemeClr val="bg1"/>
          </a:solidFill>
        </p:spPr>
        <p:txBody>
          <a:bodyPr wrap="square">
            <a:spAutoFit/>
          </a:bodyPr>
          <a:lstStyle/>
          <a:p>
            <a:r>
              <a:rPr lang="en-US" sz="2000" b="1" dirty="0">
                <a:solidFill>
                  <a:prstClr val="black"/>
                </a:solidFill>
                <a:latin typeface="Cambria" panose="02040503050406030204" pitchFamily="18" charset="0"/>
                <a:ea typeface="Times New Roman" panose="02020603050405020304" pitchFamily="18" charset="0"/>
              </a:rPr>
              <a:t>BFTW-Figure 3</a:t>
            </a:r>
            <a:r>
              <a:rPr lang="en-US" sz="2000" dirty="0">
                <a:solidFill>
                  <a:prstClr val="black"/>
                </a:solidFill>
                <a:latin typeface="Cambria" panose="02040503050406030204" pitchFamily="18" charset="0"/>
                <a:ea typeface="Times New Roman" panose="02020603050405020304" pitchFamily="18" charset="0"/>
              </a:rPr>
              <a:t>. Updated indices (values post 2015, vertical black line) compared with 80% prediction intervals from 2017 VPA projected with observed catches, 6-year avg. rec. &amp; older spawning. </a:t>
            </a:r>
          </a:p>
          <a:p>
            <a:endParaRPr lang="en-US" sz="2000" dirty="0">
              <a:solidFill>
                <a:prstClr val="black"/>
              </a:solidFill>
              <a:latin typeface="Cambria" panose="02040503050406030204" pitchFamily="18" charset="0"/>
              <a:ea typeface="Times New Roman" panose="02020603050405020304" pitchFamily="18" charset="0"/>
            </a:endParaRPr>
          </a:p>
          <a:p>
            <a:r>
              <a:rPr lang="en-US" sz="2000" dirty="0">
                <a:solidFill>
                  <a:prstClr val="black"/>
                </a:solidFill>
                <a:latin typeface="Cambria" panose="02040503050406030204" pitchFamily="18" charset="0"/>
                <a:ea typeface="Times New Roman" panose="02020603050405020304" pitchFamily="18" charset="0"/>
              </a:rPr>
              <a:t>Red: indices used in assessment; black points are updated or revised values. Thin black lines: central tendency of population component corresponding to index. </a:t>
            </a:r>
          </a:p>
          <a:p>
            <a:endParaRPr lang="en-US" sz="2000" dirty="0">
              <a:solidFill>
                <a:prstClr val="black"/>
              </a:solidFill>
              <a:latin typeface="Cambria" panose="02040503050406030204" pitchFamily="18" charset="0"/>
              <a:ea typeface="Times New Roman" panose="02020603050405020304" pitchFamily="18" charset="0"/>
            </a:endParaRPr>
          </a:p>
          <a:p>
            <a:r>
              <a:rPr lang="en-US" sz="2000" dirty="0">
                <a:solidFill>
                  <a:prstClr val="black"/>
                </a:solidFill>
                <a:latin typeface="Cambria" panose="02040503050406030204" pitchFamily="18" charset="0"/>
                <a:ea typeface="Times New Roman" panose="02020603050405020304" pitchFamily="18" charset="0"/>
              </a:rPr>
              <a:t>The implications of these plots are that, by chance alone, one might expect 20% of observations to fall outside the intervals.</a:t>
            </a:r>
            <a:endParaRPr lang="en-US" sz="2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763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44259"/>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0867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BFT W  Management Recommendations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96E50248-C78C-46B5-88F0-23850E7C6CB3}"/>
              </a:ext>
            </a:extLst>
          </p:cNvPr>
          <p:cNvSpPr/>
          <p:nvPr/>
        </p:nvSpPr>
        <p:spPr>
          <a:xfrm>
            <a:off x="617589" y="4704869"/>
            <a:ext cx="11135032" cy="1323439"/>
          </a:xfrm>
          <a:prstGeom prst="rect">
            <a:avLst/>
          </a:prstGeom>
          <a:solidFill>
            <a:schemeClr val="bg1"/>
          </a:solidFill>
        </p:spPr>
        <p:txBody>
          <a:bodyPr wrap="square">
            <a:spAutoFit/>
          </a:bodyPr>
          <a:lstStyle/>
          <a:p>
            <a:pPr lvl="0"/>
            <a:r>
              <a:rPr lang="en-US" sz="2000" dirty="0">
                <a:solidFill>
                  <a:prstClr val="black"/>
                </a:solidFill>
              </a:rPr>
              <a:t>The Commission recommended (Rec. 17-06) total allowable catches (TAC) of 2,350 t in 2018, 2019 and 2020. Projections indicate that these catches would be unlikely to lead to overfishing for this three-year time period. The evaluation of the fishery indicators did not indicate a reason to alter current management advice as outlined in Rec. 17-06. </a:t>
            </a:r>
          </a:p>
        </p:txBody>
      </p:sp>
      <p:pic>
        <p:nvPicPr>
          <p:cNvPr id="6" name="Picture 5">
            <a:extLst>
              <a:ext uri="{FF2B5EF4-FFF2-40B4-BE49-F238E27FC236}">
                <a16:creationId xmlns:a16="http://schemas.microsoft.com/office/drawing/2014/main" id="{BCAC8337-0D2B-4EFA-91ED-0D87BCEE7BDB}"/>
              </a:ext>
            </a:extLst>
          </p:cNvPr>
          <p:cNvPicPr>
            <a:picLocks noChangeAspect="1"/>
          </p:cNvPicPr>
          <p:nvPr/>
        </p:nvPicPr>
        <p:blipFill rotWithShape="1">
          <a:blip r:embed="rId3"/>
          <a:srcRect l="35938" t="45777" r="35156" b="28738"/>
          <a:stretch/>
        </p:blipFill>
        <p:spPr>
          <a:xfrm>
            <a:off x="3086100" y="1666874"/>
            <a:ext cx="5886450" cy="2784133"/>
          </a:xfrm>
          <a:prstGeom prst="rect">
            <a:avLst/>
          </a:prstGeom>
        </p:spPr>
      </p:pic>
    </p:spTree>
    <p:extLst>
      <p:ext uri="{BB962C8B-B14F-4D97-AF65-F5344CB8AC3E}">
        <p14:creationId xmlns:p14="http://schemas.microsoft.com/office/powerpoint/2010/main" val="3119990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2800349" y="918753"/>
            <a:ext cx="8763001" cy="523220"/>
          </a:xfrm>
          <a:prstGeom prst="rect">
            <a:avLst/>
          </a:prstGeom>
        </p:spPr>
        <p:txBody>
          <a:bodyPr wrap="square">
            <a:spAutoFit/>
          </a:bodyPr>
          <a:lstStyle/>
          <a:p>
            <a:pPr lvl="0">
              <a:defRPr/>
            </a:pPr>
            <a:r>
              <a:rPr lang="en-US" sz="2800" b="1" i="1" dirty="0">
                <a:solidFill>
                  <a:prstClr val="white"/>
                </a:solidFill>
                <a:latin typeface="Arial" panose="020B0604020202020204" pitchFamily="34" charset="0"/>
              </a:rPr>
              <a:t>BFT Recommendations with financial implications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Rectangle 5">
            <a:extLst>
              <a:ext uri="{FF2B5EF4-FFF2-40B4-BE49-F238E27FC236}">
                <a16:creationId xmlns:a16="http://schemas.microsoft.com/office/drawing/2014/main" id="{1DB62345-90CD-49E8-902E-FD7C8B4E593B}"/>
              </a:ext>
            </a:extLst>
          </p:cNvPr>
          <p:cNvSpPr/>
          <p:nvPr/>
        </p:nvSpPr>
        <p:spPr>
          <a:xfrm>
            <a:off x="1736279" y="2276178"/>
            <a:ext cx="8928992" cy="3416320"/>
          </a:xfrm>
          <a:prstGeom prst="rect">
            <a:avLst/>
          </a:prstGeom>
          <a:solidFill>
            <a:schemeClr val="bg1"/>
          </a:solidFill>
        </p:spPr>
        <p:txBody>
          <a:bodyPr wrap="square">
            <a:spAutoFit/>
          </a:bodyPr>
          <a:lstStyle/>
          <a:p>
            <a:r>
              <a:rPr lang="en-US" sz="2800" dirty="0">
                <a:solidFill>
                  <a:srgbClr val="000000"/>
                </a:solidFill>
                <a:latin typeface="Cambria" panose="02040503050406030204" pitchFamily="18" charset="0"/>
              </a:rPr>
              <a:t>Recommendations with financial implications (SCI-067)</a:t>
            </a:r>
          </a:p>
          <a:p>
            <a:endParaRPr lang="en-US" sz="1200" dirty="0">
              <a:solidFill>
                <a:srgbClr val="000000"/>
              </a:solidFill>
              <a:latin typeface="Cambria" panose="02040503050406030204" pitchFamily="18" charset="0"/>
            </a:endParaRPr>
          </a:p>
          <a:p>
            <a:pPr marL="285750" indent="-285750">
              <a:buFontTx/>
              <a:buChar char="-"/>
            </a:pPr>
            <a:r>
              <a:rPr lang="en-US" sz="2000" dirty="0">
                <a:solidFill>
                  <a:srgbClr val="000000"/>
                </a:solidFill>
                <a:latin typeface="Cambria" panose="02040503050406030204" pitchFamily="18" charset="0"/>
              </a:rPr>
              <a:t>Continued support for essential work of GBYP for the MSE development process, biological studies, including studies related to growth in farms and the full GBYP workplan. </a:t>
            </a:r>
          </a:p>
          <a:p>
            <a:pPr marL="285750" indent="-285750">
              <a:buFontTx/>
              <a:buChar char="-"/>
            </a:pPr>
            <a:endParaRPr lang="en-US" sz="2000" dirty="0">
              <a:solidFill>
                <a:srgbClr val="000000"/>
              </a:solidFill>
              <a:latin typeface="Cambria" panose="02040503050406030204" pitchFamily="18" charset="0"/>
            </a:endParaRPr>
          </a:p>
          <a:p>
            <a:pPr marL="285750" indent="-285750">
              <a:buFontTx/>
              <a:buChar char="-"/>
            </a:pPr>
            <a:r>
              <a:rPr lang="en-US" sz="2000" dirty="0">
                <a:solidFill>
                  <a:srgbClr val="000000"/>
                </a:solidFill>
                <a:latin typeface="Cambria" panose="02040503050406030204" pitchFamily="18" charset="0"/>
              </a:rPr>
              <a:t>Two meetings devoted primarily to MSE-related work (February and July) and two BFT SG intersessional meetings (April 5-days) and 3-4 days prior to the September bluefin tuna Species Group meetings.</a:t>
            </a:r>
          </a:p>
          <a:p>
            <a:endParaRPr lang="en-US" dirty="0">
              <a:solidFill>
                <a:srgbClr val="000000"/>
              </a:solidFill>
              <a:latin typeface="Cambria" panose="02040503050406030204" pitchFamily="18" charset="0"/>
            </a:endParaRPr>
          </a:p>
          <a:p>
            <a:endParaRPr lang="en-US" dirty="0">
              <a:solidFill>
                <a:srgbClr val="000000"/>
              </a:solidFill>
              <a:latin typeface="Cambria" panose="02040503050406030204" pitchFamily="18" charset="0"/>
            </a:endParaRPr>
          </a:p>
        </p:txBody>
      </p:sp>
    </p:spTree>
    <p:extLst>
      <p:ext uri="{BB962C8B-B14F-4D97-AF65-F5344CB8AC3E}">
        <p14:creationId xmlns:p14="http://schemas.microsoft.com/office/powerpoint/2010/main" val="777323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4657724" y="890178"/>
            <a:ext cx="45720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Workplan for 2020</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47EDA131-ADA9-4502-A43F-DEC2C4F58B84}"/>
              </a:ext>
            </a:extLst>
          </p:cNvPr>
          <p:cNvSpPr/>
          <p:nvPr/>
        </p:nvSpPr>
        <p:spPr>
          <a:xfrm>
            <a:off x="1764406" y="1847875"/>
            <a:ext cx="8604448" cy="4524315"/>
          </a:xfrm>
          <a:prstGeom prst="rect">
            <a:avLst/>
          </a:prstGeom>
          <a:solidFill>
            <a:schemeClr val="bg1"/>
          </a:solidFill>
        </p:spPr>
        <p:txBody>
          <a:bodyPr wrap="square">
            <a:spAutoFit/>
          </a:bodyPr>
          <a:lstStyle/>
          <a:p>
            <a:pPr marL="342900" indent="-342900">
              <a:buFont typeface="+mj-lt"/>
              <a:buAutoNum type="arabicPeriod"/>
            </a:pPr>
            <a:r>
              <a:rPr lang="en-US" sz="24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Continue progress on MSE with four proposed meetings (2 TT , 1 BFT WG, 1 core modelers):</a:t>
            </a:r>
          </a:p>
          <a:p>
            <a:pPr marL="342900" indent="-342900">
              <a:buFont typeface="+mj-lt"/>
              <a:buAutoNum type="arabicPeriod"/>
            </a:pPr>
            <a:endParaRPr lang="en-US" sz="24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a:p>
            <a:pPr marL="342900" indent="-342900">
              <a:buFont typeface="+mj-lt"/>
              <a:buAutoNum type="arabicPeriod"/>
            </a:pPr>
            <a:r>
              <a:rPr lang="en-US" sz="24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Conduct strict update stock assessment VPA (BFT-E and W) and Stock Synthesis (BFT-w).</a:t>
            </a: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a:p>
            <a:pPr marL="342900" indent="-342900">
              <a:buFont typeface="+mj-lt"/>
              <a:buAutoNum type="arabicPeriod"/>
            </a:pP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a:p>
            <a:pPr marL="342900" indent="-342900">
              <a:buFont typeface="+mj-lt"/>
              <a:buAutoNum type="arabicPeriod"/>
            </a:pPr>
            <a:r>
              <a:rPr lang="en-US" sz="24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BFT WG index analysts should </a:t>
            </a:r>
            <a:r>
              <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attend </a:t>
            </a:r>
            <a:r>
              <a:rPr lang="en-US" sz="24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WGSAM workshop</a:t>
            </a:r>
            <a:r>
              <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a:t>
            </a:r>
            <a:r>
              <a:rPr lang="en-US" sz="24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focused incorporating habitat modeling and environmental considerations into CPUE standardization</a:t>
            </a:r>
          </a:p>
          <a:p>
            <a:pPr marL="342900" indent="-342900">
              <a:buFont typeface="+mj-lt"/>
              <a:buAutoNum type="arabicPeriod"/>
            </a:pP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a:p>
            <a:pPr marL="342900" indent="-342900">
              <a:buFont typeface="+mj-lt"/>
              <a:buAutoNum type="arabicPeriod"/>
            </a:pPr>
            <a:r>
              <a:rPr lang="en-US" sz="24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Building on joint CPUE modeling meeting to develop a longline index for Gulf of Mexico between Mexico and United States.</a:t>
            </a: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919623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133724" y="1023528"/>
            <a:ext cx="78295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Fishery Indicators – Albacore North Atlantic</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extBox 8">
            <a:extLst>
              <a:ext uri="{FF2B5EF4-FFF2-40B4-BE49-F238E27FC236}">
                <a16:creationId xmlns:a16="http://schemas.microsoft.com/office/drawing/2014/main" id="{4551FD1E-50F2-461D-9555-9307FA75B5F8}"/>
              </a:ext>
            </a:extLst>
          </p:cNvPr>
          <p:cNvSpPr txBox="1"/>
          <p:nvPr/>
        </p:nvSpPr>
        <p:spPr>
          <a:xfrm>
            <a:off x="333375" y="1746240"/>
            <a:ext cx="521017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No assessment, last assessment 2016 with data up to 2014.</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Fishery indicators (2019):</a:t>
            </a:r>
          </a:p>
          <a:p>
            <a:pPr marL="742950" lvl="1" indent="-285750">
              <a:buFont typeface="Arial" panose="020B0604020202020204" pitchFamily="34" charset="0"/>
              <a:buChar char="•"/>
            </a:pPr>
            <a:r>
              <a:rPr lang="en-US" sz="2400" dirty="0"/>
              <a:t>Catch Updated to 2018</a:t>
            </a:r>
          </a:p>
          <a:p>
            <a:pPr marL="742950" lvl="1" indent="-285750">
              <a:buFont typeface="Arial" panose="020B0604020202020204" pitchFamily="34" charset="0"/>
              <a:buChar char="•"/>
            </a:pPr>
            <a:r>
              <a:rPr lang="en-US" sz="2400" dirty="0"/>
              <a:t>Abundance indices not updated</a:t>
            </a:r>
          </a:p>
          <a:p>
            <a:pPr marL="742950" lvl="1" indent="-285750">
              <a:buFont typeface="Arial" panose="020B0604020202020204" pitchFamily="34" charset="0"/>
              <a:buChar char="•"/>
            </a:pPr>
            <a:r>
              <a:rPr lang="en-US" sz="2400" dirty="0"/>
              <a:t>Mean weights not updated</a:t>
            </a:r>
          </a:p>
          <a:p>
            <a:pPr lvl="1"/>
            <a:endParaRPr lang="en-US" sz="2400" dirty="0"/>
          </a:p>
          <a:p>
            <a:pPr marL="285750" indent="-285750">
              <a:buFont typeface="Arial" panose="020B0604020202020204" pitchFamily="34" charset="0"/>
              <a:buChar char="•"/>
            </a:pPr>
            <a:r>
              <a:rPr lang="en-US" sz="2400" dirty="0"/>
              <a:t>Biological work under the North Atlantic Research Program.</a:t>
            </a:r>
          </a:p>
        </p:txBody>
      </p:sp>
      <p:pic>
        <p:nvPicPr>
          <p:cNvPr id="10" name="Picture 9">
            <a:extLst>
              <a:ext uri="{FF2B5EF4-FFF2-40B4-BE49-F238E27FC236}">
                <a16:creationId xmlns:a16="http://schemas.microsoft.com/office/drawing/2014/main" id="{9FA72EA8-34A9-4191-AC75-34F426BF2634}"/>
              </a:ext>
            </a:extLst>
          </p:cNvPr>
          <p:cNvPicPr>
            <a:picLocks noChangeAspect="1"/>
          </p:cNvPicPr>
          <p:nvPr/>
        </p:nvPicPr>
        <p:blipFill rotWithShape="1">
          <a:blip r:embed="rId3"/>
          <a:srcRect l="24375" t="15923" r="22187" b="21311"/>
          <a:stretch/>
        </p:blipFill>
        <p:spPr>
          <a:xfrm>
            <a:off x="5591175" y="2206276"/>
            <a:ext cx="6505576" cy="4099274"/>
          </a:xfrm>
          <a:prstGeom prst="rect">
            <a:avLst/>
          </a:prstGeom>
        </p:spPr>
      </p:pic>
      <p:sp>
        <p:nvSpPr>
          <p:cNvPr id="13" name="TextBox 12">
            <a:extLst>
              <a:ext uri="{FF2B5EF4-FFF2-40B4-BE49-F238E27FC236}">
                <a16:creationId xmlns:a16="http://schemas.microsoft.com/office/drawing/2014/main" id="{E1DF3A82-3869-4A2C-81CF-011A13BE8574}"/>
              </a:ext>
            </a:extLst>
          </p:cNvPr>
          <p:cNvSpPr txBox="1"/>
          <p:nvPr/>
        </p:nvSpPr>
        <p:spPr>
          <a:xfrm>
            <a:off x="6477000" y="2495550"/>
            <a:ext cx="1728358" cy="369332"/>
          </a:xfrm>
          <a:prstGeom prst="rect">
            <a:avLst/>
          </a:prstGeom>
          <a:noFill/>
        </p:spPr>
        <p:txBody>
          <a:bodyPr wrap="none" rtlCol="0">
            <a:spAutoFit/>
          </a:bodyPr>
          <a:lstStyle/>
          <a:p>
            <a:r>
              <a:rPr lang="en-CA" dirty="0"/>
              <a:t>North Atlantic</a:t>
            </a:r>
          </a:p>
        </p:txBody>
      </p:sp>
    </p:spTree>
    <p:extLst>
      <p:ext uri="{BB962C8B-B14F-4D97-AF65-F5344CB8AC3E}">
        <p14:creationId xmlns:p14="http://schemas.microsoft.com/office/powerpoint/2010/main" val="3733551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257175"/>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2800349" y="918753"/>
            <a:ext cx="8324851" cy="523220"/>
          </a:xfrm>
          <a:prstGeom prst="rect">
            <a:avLst/>
          </a:prstGeom>
        </p:spPr>
        <p:txBody>
          <a:bodyPr wrap="square">
            <a:spAutoFit/>
          </a:bodyPr>
          <a:lstStyle/>
          <a:p>
            <a:pPr lvl="0">
              <a:defRPr/>
            </a:pPr>
            <a:r>
              <a:rPr lang="en-US" sz="2800" b="1" i="1" dirty="0">
                <a:solidFill>
                  <a:prstClr val="white"/>
                </a:solidFill>
                <a:latin typeface="Arial" panose="020B0604020202020204" pitchFamily="34" charset="0"/>
              </a:rPr>
              <a:t>ABFT MSE roadmap for 2020 (SCI 084)</a:t>
            </a:r>
          </a:p>
        </p:txBody>
      </p:sp>
      <p:pic>
        <p:nvPicPr>
          <p:cNvPr id="2" name="Picture 1">
            <a:extLst>
              <a:ext uri="{FF2B5EF4-FFF2-40B4-BE49-F238E27FC236}">
                <a16:creationId xmlns:a16="http://schemas.microsoft.com/office/drawing/2014/main" id="{C25CB4E7-4CE1-4083-A8BF-1798C2051DFF}"/>
              </a:ext>
            </a:extLst>
          </p:cNvPr>
          <p:cNvPicPr>
            <a:picLocks noChangeAspect="1"/>
          </p:cNvPicPr>
          <p:nvPr/>
        </p:nvPicPr>
        <p:blipFill>
          <a:blip r:embed="rId3"/>
          <a:stretch>
            <a:fillRect/>
          </a:stretch>
        </p:blipFill>
        <p:spPr>
          <a:xfrm>
            <a:off x="2035844" y="1600200"/>
            <a:ext cx="8275314" cy="5176895"/>
          </a:xfrm>
          <a:prstGeom prst="rect">
            <a:avLst/>
          </a:prstGeom>
        </p:spPr>
      </p:pic>
      <p:sp>
        <p:nvSpPr>
          <p:cNvPr id="3" name="Rectangle 2">
            <a:extLst>
              <a:ext uri="{FF2B5EF4-FFF2-40B4-BE49-F238E27FC236}">
                <a16:creationId xmlns:a16="http://schemas.microsoft.com/office/drawing/2014/main" id="{55114863-A35A-4093-9F1F-245807E602B0}"/>
              </a:ext>
            </a:extLst>
          </p:cNvPr>
          <p:cNvSpPr/>
          <p:nvPr/>
        </p:nvSpPr>
        <p:spPr>
          <a:xfrm>
            <a:off x="7848655" y="320159"/>
            <a:ext cx="1104790" cy="369332"/>
          </a:xfrm>
          <a:prstGeom prst="rect">
            <a:avLst/>
          </a:prstGeom>
        </p:spPr>
        <p:txBody>
          <a:bodyPr wrap="none">
            <a:spAutoFit/>
          </a:bodyPr>
          <a:lstStyle/>
          <a:p>
            <a:r>
              <a:rPr lang="en-CA" dirty="0"/>
              <a:t>SCI_084 </a:t>
            </a:r>
          </a:p>
        </p:txBody>
      </p:sp>
    </p:spTree>
    <p:extLst>
      <p:ext uri="{BB962C8B-B14F-4D97-AF65-F5344CB8AC3E}">
        <p14:creationId xmlns:p14="http://schemas.microsoft.com/office/powerpoint/2010/main" val="3358886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781050" y="3632418"/>
            <a:ext cx="10715625" cy="92333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Due to joint nature of MSE process for eastern and western bluefin tuna stocks, this response is the same as 19.2.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p:sp>
        <p:nvSpPr>
          <p:cNvPr id="7" name="Rectangle 6">
            <a:extLst>
              <a:ext uri="{FF2B5EF4-FFF2-40B4-BE49-F238E27FC236}">
                <a16:creationId xmlns:a16="http://schemas.microsoft.com/office/drawing/2014/main" id="{796EDFB6-F4BF-47CA-A48E-7BEE763EF5E1}"/>
              </a:ext>
            </a:extLst>
          </p:cNvPr>
          <p:cNvSpPr/>
          <p:nvPr/>
        </p:nvSpPr>
        <p:spPr>
          <a:xfrm>
            <a:off x="466725" y="1861661"/>
            <a:ext cx="11487150" cy="646331"/>
          </a:xfrm>
          <a:prstGeom prst="rect">
            <a:avLst/>
          </a:prstGeom>
        </p:spPr>
        <p:txBody>
          <a:bodyPr wrap="square">
            <a:spAutoFit/>
          </a:bodyPr>
          <a:lstStyle/>
          <a:p>
            <a:pPr lvl="0"/>
            <a:r>
              <a:rPr lang="en-US" b="1" dirty="0">
                <a:solidFill>
                  <a:prstClr val="black"/>
                </a:solidFill>
              </a:rPr>
              <a:t>19.1 Refine the MSE for W-BFT and continue testing the candidate management procedures. Rec. 17- 06, paragraph 16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en-CA"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96213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lvl="0">
              <a:defRPr/>
            </a:pPr>
            <a:r>
              <a:rPr lang="en-US" sz="2800" b="1" i="1" dirty="0">
                <a:solidFill>
                  <a:prstClr val="white"/>
                </a:solidFill>
                <a:latin typeface="Arial" panose="020B0604020202020204" pitchFamily="34" charset="0"/>
              </a:rPr>
              <a:t>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933450" y="2333685"/>
            <a:ext cx="10715625" cy="4524315"/>
          </a:xfrm>
          <a:prstGeom prst="rect">
            <a:avLst/>
          </a:prstGeom>
        </p:spPr>
        <p:txBody>
          <a:bodyPr wrap="square">
            <a:spAutoFit/>
          </a:bodyPr>
          <a:lstStyle/>
          <a:p>
            <a:r>
              <a:rPr lang="en-US" dirty="0"/>
              <a:t> The committee is of the opinion that the </a:t>
            </a:r>
            <a:r>
              <a:rPr lang="en-US" u="sng" dirty="0"/>
              <a:t>MSE process is likely the best means of developing management advice </a:t>
            </a:r>
            <a:r>
              <a:rPr lang="en-US" dirty="0"/>
              <a:t>robust to the complexities of bluefin tuna including stock mixing, environmental variability and other uncertainties that affect current assessment advice. Due to the complexities involved in developing operating models, the </a:t>
            </a:r>
            <a:r>
              <a:rPr lang="en-US" u="sng" dirty="0"/>
              <a:t>Committee has concluded that it cannot yet recommend a final reference set of operating models</a:t>
            </a:r>
            <a:r>
              <a:rPr lang="en-US" dirty="0"/>
              <a:t>. Unfortunately, the MSE process will not be completed in time for the 2020 Commission meeting to provide TAC advice for 2021. Accordingly, </a:t>
            </a:r>
            <a:r>
              <a:rPr lang="en-US" u="sng" dirty="0"/>
              <a:t>the Committee recommends a workplan that will extend the MSE process for another year with a goal of completing the MSE process in time for the 2021 Commission meeting to provide TAC advice for 2022-2024</a:t>
            </a:r>
            <a:r>
              <a:rPr lang="en-US" dirty="0"/>
              <a:t>. (Appendix 15). However, the MSE process requires sequential progress, hence completion of this plan is dependent upon achieving each step in the revised roadmap. In parallel, </a:t>
            </a:r>
            <a:r>
              <a:rPr lang="en-US" u="sng" dirty="0"/>
              <a:t>the Committee recommends a simple update of the stock assessment models in 2020 to provide TAC advice for 2021</a:t>
            </a:r>
            <a:r>
              <a:rPr lang="en-US" dirty="0"/>
              <a:t>. Further, the committee does not perceive requiring specific input from the commission representatives and stakeholders in the form of Panel 2 and the Standing Working Group to Enhance Dialogue between Fisheries Scientists and Managers (SWGSM) for further input on the MSE until the end of 2020. </a:t>
            </a:r>
          </a:p>
        </p:txBody>
      </p:sp>
      <p:sp>
        <p:nvSpPr>
          <p:cNvPr id="7" name="Rectangle 6">
            <a:extLst>
              <a:ext uri="{FF2B5EF4-FFF2-40B4-BE49-F238E27FC236}">
                <a16:creationId xmlns:a16="http://schemas.microsoft.com/office/drawing/2014/main" id="{796EDFB6-F4BF-47CA-A48E-7BEE763EF5E1}"/>
              </a:ext>
            </a:extLst>
          </p:cNvPr>
          <p:cNvSpPr/>
          <p:nvPr/>
        </p:nvSpPr>
        <p:spPr>
          <a:xfrm>
            <a:off x="523875" y="1604486"/>
            <a:ext cx="11487150" cy="923330"/>
          </a:xfrm>
          <a:prstGeom prst="rect">
            <a:avLst/>
          </a:prstGeom>
        </p:spPr>
        <p:txBody>
          <a:bodyPr wrap="square">
            <a:spAutoFit/>
          </a:bodyPr>
          <a:lstStyle/>
          <a:p>
            <a:r>
              <a:rPr lang="en-US" b="1" dirty="0"/>
              <a:t>19.2 Continue its MSE work for E-BFT, testing candidate management procedures, including harvest control rules (HCRs). Rec. 18-02, paragraph 13 .  (abbreviated)</a:t>
            </a:r>
          </a:p>
          <a:p>
            <a:r>
              <a:rPr lang="en-US" dirty="0"/>
              <a:t> </a:t>
            </a:r>
            <a:endParaRPr lang="en-CA" dirty="0"/>
          </a:p>
        </p:txBody>
      </p:sp>
    </p:spTree>
    <p:extLst>
      <p:ext uri="{BB962C8B-B14F-4D97-AF65-F5344CB8AC3E}">
        <p14:creationId xmlns:p14="http://schemas.microsoft.com/office/powerpoint/2010/main" val="3608944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F38F-06D4-4218-8049-AA2C253ACAAB}"/>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9E655325-DA4E-4C0C-9682-BAB4A23DDDF0}"/>
              </a:ext>
            </a:extLst>
          </p:cNvPr>
          <p:cNvPicPr>
            <a:picLocks noChangeAspect="1"/>
          </p:cNvPicPr>
          <p:nvPr/>
        </p:nvPicPr>
        <p:blipFill>
          <a:blip r:embed="rId2"/>
          <a:stretch>
            <a:fillRect/>
          </a:stretch>
        </p:blipFill>
        <p:spPr>
          <a:xfrm>
            <a:off x="0" y="0"/>
            <a:ext cx="12192000" cy="1652016"/>
          </a:xfrm>
          <a:prstGeom prst="rect">
            <a:avLst/>
          </a:prstGeom>
        </p:spPr>
      </p:pic>
      <p:sp>
        <p:nvSpPr>
          <p:cNvPr id="5" name="Rectangle 4">
            <a:extLst>
              <a:ext uri="{FF2B5EF4-FFF2-40B4-BE49-F238E27FC236}">
                <a16:creationId xmlns:a16="http://schemas.microsoft.com/office/drawing/2014/main" id="{3E1011BC-F0E1-4FF3-992D-3AB9B098E059}"/>
              </a:ext>
            </a:extLst>
          </p:cNvPr>
          <p:cNvSpPr/>
          <p:nvPr/>
        </p:nvSpPr>
        <p:spPr>
          <a:xfrm>
            <a:off x="3614540" y="918753"/>
            <a:ext cx="67570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Responses to the Commission</a:t>
            </a:r>
          </a:p>
        </p:txBody>
      </p:sp>
      <p:sp>
        <p:nvSpPr>
          <p:cNvPr id="6" name="Rectangle 5">
            <a:extLst>
              <a:ext uri="{FF2B5EF4-FFF2-40B4-BE49-F238E27FC236}">
                <a16:creationId xmlns:a16="http://schemas.microsoft.com/office/drawing/2014/main" id="{76E6B22C-56FA-409C-8E43-016BCAFD417E}"/>
              </a:ext>
            </a:extLst>
          </p:cNvPr>
          <p:cNvSpPr/>
          <p:nvPr/>
        </p:nvSpPr>
        <p:spPr>
          <a:xfrm>
            <a:off x="847725" y="2733735"/>
            <a:ext cx="10715625" cy="3693319"/>
          </a:xfrm>
          <a:prstGeom prst="rect">
            <a:avLst/>
          </a:prstGeom>
          <a:solidFill>
            <a:schemeClr val="bg1"/>
          </a:solidFill>
        </p:spPr>
        <p:txBody>
          <a:bodyPr wrap="square">
            <a:spAutoFit/>
          </a:bodyPr>
          <a:lstStyle/>
          <a:p>
            <a:pPr lvl="0"/>
            <a:r>
              <a:rPr lang="en-US" dirty="0">
                <a:solidFill>
                  <a:prstClr val="black"/>
                </a:solidFill>
              </a:rPr>
              <a:t> The SCRS and some CPCs conducted or have initiated a series of studies on growth in farms. Since there are differences in the conditions and the nature of farming practices, the GBYP has initiated five growth trials in which individual fish tagging is being carried out in only two farms.  Logistical and methodological issues were identified, due to the mortality generated and the uncertainty related to different </a:t>
            </a:r>
            <a:r>
              <a:rPr lang="en-US" dirty="0" err="1">
                <a:solidFill>
                  <a:prstClr val="black"/>
                </a:solidFill>
              </a:rPr>
              <a:t>behaviour</a:t>
            </a:r>
            <a:r>
              <a:rPr lang="en-US" dirty="0">
                <a:solidFill>
                  <a:prstClr val="black"/>
                </a:solidFill>
              </a:rPr>
              <a:t> of tagged fish.  Due to these difficulties the Committee suggest that other methods may need to be used, knowing that in separate analyses, caging stereoscopic-camera data is being used in conjunction with harvest sample data to determine growth in fattening cages without individual fish identification. The preliminary results from some of these analyses showed different growth rates from those of the SCRS table. The Committee cannot, however, prejudge the validity of these results because of their preliminary nature. </a:t>
            </a:r>
          </a:p>
          <a:p>
            <a:pPr lvl="0"/>
            <a:r>
              <a:rPr lang="en-US" dirty="0">
                <a:solidFill>
                  <a:prstClr val="black"/>
                </a:solidFill>
              </a:rPr>
              <a:t>The Table in the SCRS report describes the proposed study designs and the timeline of each individual study. The first results will be presented in 2021 and the final results by 2023.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796EDFB6-F4BF-47CA-A48E-7BEE763EF5E1}"/>
              </a:ext>
            </a:extLst>
          </p:cNvPr>
          <p:cNvSpPr/>
          <p:nvPr/>
        </p:nvSpPr>
        <p:spPr>
          <a:xfrm>
            <a:off x="523875" y="1604486"/>
            <a:ext cx="11487150" cy="923330"/>
          </a:xfrm>
          <a:prstGeom prst="rect">
            <a:avLst/>
          </a:prstGeom>
        </p:spPr>
        <p:txBody>
          <a:bodyPr wrap="square">
            <a:spAutoFit/>
          </a:bodyPr>
          <a:lstStyle/>
          <a:p>
            <a:pPr lvl="0"/>
            <a:r>
              <a:rPr lang="en-US" b="1" dirty="0">
                <a:solidFill>
                  <a:prstClr val="black"/>
                </a:solidFill>
              </a:rPr>
              <a:t>19.9 The SCRS shall review and update the growth table published in 2009, and the growth rates utilized for farming the fish referred to under paragraph 35 c, and present those results to the 2020 Annual meeting of the Commission. Rec. 18-02, paragraph 28</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en-CA"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52907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4762499" y="842553"/>
            <a:ext cx="45720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Progress on MSE</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Content Placeholder 2">
            <a:extLst>
              <a:ext uri="{FF2B5EF4-FFF2-40B4-BE49-F238E27FC236}">
                <a16:creationId xmlns:a16="http://schemas.microsoft.com/office/drawing/2014/main" id="{38A722BF-6912-439B-9CD0-D0A71CE4C720}"/>
              </a:ext>
            </a:extLst>
          </p:cNvPr>
          <p:cNvSpPr txBox="1">
            <a:spLocks/>
          </p:cNvSpPr>
          <p:nvPr/>
        </p:nvSpPr>
        <p:spPr>
          <a:xfrm>
            <a:off x="381000" y="2200275"/>
            <a:ext cx="11572875" cy="4581525"/>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Reference set of Operating Models (OM) proposed for early 2019 still not approved due to technical issues.</a:t>
            </a:r>
          </a:p>
          <a:p>
            <a:pPr marL="800100" lvl="1" indent="-342900" defTabSz="457200">
              <a:lnSpc>
                <a:spcPct val="100000"/>
              </a:lnSpc>
              <a:spcBef>
                <a:spcPts val="0"/>
              </a:spcBef>
              <a:buSzPct val="150000"/>
            </a:pPr>
            <a:r>
              <a:rPr lang="en-US" sz="1800" dirty="0">
                <a:solidFill>
                  <a:prstClr val="black"/>
                </a:solidFill>
                <a:latin typeface="Calibri" panose="020F0502020204030204"/>
              </a:rPr>
              <a:t>Revisions of fleet definitions and some data, necessitating re-analysis</a:t>
            </a:r>
          </a:p>
          <a:p>
            <a:pPr marL="800100" lvl="1" indent="-342900" defTabSz="457200">
              <a:lnSpc>
                <a:spcPct val="100000"/>
              </a:lnSpc>
              <a:spcBef>
                <a:spcPts val="0"/>
              </a:spcBef>
              <a:buSzPct val="150000"/>
            </a:pPr>
            <a:r>
              <a:rPr lang="en-US" sz="1800" dirty="0">
                <a:solidFill>
                  <a:prstClr val="black"/>
                </a:solidFill>
                <a:latin typeface="Calibri" panose="020F0502020204030204"/>
              </a:rPr>
              <a:t>Selectivity mis-specifications</a:t>
            </a:r>
          </a:p>
          <a:p>
            <a:pPr marL="800100" lvl="1" indent="-342900" defTabSz="457200">
              <a:lnSpc>
                <a:spcPct val="100000"/>
              </a:lnSpc>
              <a:spcBef>
                <a:spcPts val="0"/>
              </a:spcBef>
              <a:buSzPct val="150000"/>
            </a:pPr>
            <a:r>
              <a:rPr lang="en-US" sz="1800" dirty="0">
                <a:solidFill>
                  <a:prstClr val="black"/>
                </a:solidFill>
                <a:latin typeface="Calibri" panose="020F0502020204030204"/>
              </a:rPr>
              <a:t>Failure of the OMs to reflect seasonal variations in abundances in GOM and MED spawning areas</a:t>
            </a:r>
          </a:p>
          <a:p>
            <a:pPr marL="800100" lvl="1" indent="-342900" defTabSz="457200">
              <a:lnSpc>
                <a:spcPct val="100000"/>
              </a:lnSpc>
              <a:spcBef>
                <a:spcPts val="0"/>
              </a:spcBef>
              <a:buSzPct val="150000"/>
            </a:pPr>
            <a:r>
              <a:rPr lang="en-US" sz="1800" dirty="0">
                <a:solidFill>
                  <a:prstClr val="black"/>
                </a:solidFill>
                <a:latin typeface="Calibri" panose="020F0502020204030204"/>
              </a:rPr>
              <a:t>Sensitivity to weightings accorded to different data types in fitting the OMs</a:t>
            </a:r>
          </a:p>
          <a:p>
            <a:pPr marL="800100" lvl="1" indent="-342900" defTabSz="457200">
              <a:lnSpc>
                <a:spcPct val="100000"/>
              </a:lnSpc>
              <a:spcBef>
                <a:spcPts val="0"/>
              </a:spcBef>
              <a:buSzPct val="150000"/>
            </a:pPr>
            <a:r>
              <a:rPr kumimoji="0" lang="en-CA" b="0" i="0" u="none" strike="noStrike" kern="1200" cap="none" spc="0" normalizeH="0" baseline="0" noProof="0" dirty="0">
                <a:ln>
                  <a:noFill/>
                </a:ln>
                <a:solidFill>
                  <a:prstClr val="black"/>
                </a:solidFill>
                <a:effectLst/>
                <a:uLnTx/>
                <a:uFillTx/>
                <a:latin typeface="Calibri" panose="020F0502020204030204"/>
                <a:ea typeface="+mn-ea"/>
                <a:cs typeface="+mn-cs"/>
              </a:rPr>
              <a:t>Coding errors</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lang="en-CA" sz="2000" dirty="0">
                <a:solidFill>
                  <a:prstClr val="black"/>
                </a:solidFill>
                <a:latin typeface="Calibri" panose="020F0502020204030204"/>
              </a:rPr>
              <a:t>Panel 2 notified of concerns in providing MSE based TAC advise for 2021 with decision on whether to proceed to be made at July BFT TT meeting.</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lang="en-CA" sz="2000" dirty="0">
                <a:solidFill>
                  <a:prstClr val="black"/>
                </a:solidFill>
                <a:latin typeface="Calibri" panose="020F0502020204030204"/>
              </a:rPr>
              <a:t>Due to the lack of progress the group advised the SCRS BFT working group that they should explore alternative options  to provide BFT advice in for 2021 as it is unlikely to be available until 2022.</a:t>
            </a:r>
            <a:endPar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The BFT WG reviewed several options  and recommends the simple update of the 2017 assessment.</a:t>
            </a:r>
            <a:r>
              <a:rPr lang="en-CA" sz="2000" dirty="0">
                <a:solidFill>
                  <a:prstClr val="black"/>
                </a:solidFill>
                <a:latin typeface="Calibri" panose="020F0502020204030204"/>
              </a:rPr>
              <a:t>	</a:t>
            </a:r>
            <a:endParaRPr lang="en-US" sz="1800" dirty="0">
              <a:solidFill>
                <a:prstClr val="black"/>
              </a:solidFill>
              <a:latin typeface="Calibri" panose="020F0502020204030204"/>
            </a:endParaRPr>
          </a:p>
          <a:p>
            <a:pPr marL="1257300" lvl="2" indent="-342900" defTabSz="457200">
              <a:lnSpc>
                <a:spcPct val="100000"/>
              </a:lnSpc>
              <a:spcBef>
                <a:spcPts val="0"/>
              </a:spcBef>
              <a:buSzPct val="150000"/>
            </a:pPr>
            <a:r>
              <a:rPr lang="en-US" sz="2000" dirty="0">
                <a:solidFill>
                  <a:prstClr val="black"/>
                </a:solidFill>
                <a:latin typeface="Calibri" panose="020F0502020204030204"/>
              </a:rPr>
              <a:t>full stock assessment (alt models, model structure, data) </a:t>
            </a:r>
          </a:p>
          <a:p>
            <a:pPr marL="1257300" lvl="2" indent="-342900" defTabSz="457200">
              <a:lnSpc>
                <a:spcPct val="100000"/>
              </a:lnSpc>
              <a:spcBef>
                <a:spcPts val="0"/>
              </a:spcBef>
              <a:buSzPct val="150000"/>
            </a:pPr>
            <a:r>
              <a:rPr lang="en-US" sz="2000" dirty="0">
                <a:solidFill>
                  <a:prstClr val="black"/>
                </a:solidFill>
                <a:latin typeface="Calibri" panose="020F0502020204030204"/>
              </a:rPr>
              <a:t>simple (turn the crank) update of 2017 assessment</a:t>
            </a:r>
          </a:p>
          <a:p>
            <a:pPr marL="1257300" lvl="2" indent="-342900" defTabSz="457200">
              <a:lnSpc>
                <a:spcPct val="100000"/>
              </a:lnSpc>
              <a:spcBef>
                <a:spcPts val="0"/>
              </a:spcBef>
              <a:buSzPct val="150000"/>
            </a:pPr>
            <a:r>
              <a:rPr lang="en-US" sz="2000" dirty="0">
                <a:solidFill>
                  <a:prstClr val="black"/>
                </a:solidFill>
                <a:latin typeface="Calibri" panose="020F0502020204030204"/>
              </a:rPr>
              <a:t>Update 2017 projections w/ 2017-19 catch</a:t>
            </a:r>
          </a:p>
          <a:p>
            <a:pPr marL="1257300" lvl="2" indent="-342900" defTabSz="457200">
              <a:lnSpc>
                <a:spcPct val="100000"/>
              </a:lnSpc>
              <a:spcBef>
                <a:spcPts val="0"/>
              </a:spcBef>
              <a:buSzPct val="150000"/>
            </a:pPr>
            <a:r>
              <a:rPr lang="en-US" sz="2000" dirty="0">
                <a:solidFill>
                  <a:prstClr val="black"/>
                </a:solidFill>
                <a:latin typeface="Calibri" panose="020F0502020204030204"/>
              </a:rPr>
              <a:t>‘Interim’ or index based approaches</a:t>
            </a:r>
          </a:p>
          <a:p>
            <a:pPr marL="1257300" lvl="2" indent="-342900" defTabSz="457200">
              <a:lnSpc>
                <a:spcPct val="100000"/>
              </a:lnSpc>
              <a:spcBef>
                <a:spcPts val="0"/>
              </a:spcBef>
              <a:buSzPct val="150000"/>
            </a:pPr>
            <a:r>
              <a:rPr lang="en-US" sz="2000" dirty="0">
                <a:solidFill>
                  <a:prstClr val="black"/>
                </a:solidFill>
                <a:latin typeface="Calibri" panose="020F0502020204030204"/>
              </a:rPr>
              <a:t>Carryover 2019 TACs (2350 and 36,000)</a:t>
            </a:r>
          </a:p>
          <a:p>
            <a:pPr marL="342900" marR="0" lvl="0" indent="-342900" algn="l" defTabSz="457200"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0A1CF15-0C58-479E-9F01-5468B23D72C7}"/>
              </a:ext>
            </a:extLst>
          </p:cNvPr>
          <p:cNvSpPr/>
          <p:nvPr/>
        </p:nvSpPr>
        <p:spPr>
          <a:xfrm>
            <a:off x="555065" y="1458010"/>
            <a:ext cx="316625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0" cap="none" spc="0" normalizeH="0" baseline="0" noProof="0" dirty="0">
                <a:ln>
                  <a:noFill/>
                </a:ln>
                <a:solidFill>
                  <a:prstClr val="white"/>
                </a:solidFill>
                <a:effectLst/>
                <a:uLnTx/>
                <a:uFillTx/>
                <a:latin typeface="Trebuchet MS" panose="020B0603020202020204"/>
                <a:ea typeface="+mn-ea"/>
                <a:cs typeface="+mn-cs"/>
              </a:rPr>
              <a:t>Current Status</a:t>
            </a:r>
            <a:endParaRPr kumimoji="0" lang="en-CA" sz="1800" b="0" i="0" u="none" strike="noStrike" kern="0" cap="none" spc="0" normalizeH="0" baseline="0" noProof="0" dirty="0">
              <a:ln>
                <a:noFill/>
              </a:ln>
              <a:solidFill>
                <a:sysClr val="windowText" lastClr="0000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26074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447928" y="26816"/>
            <a:ext cx="34563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457200">
              <a:buClr>
                <a:srgbClr val="5B9BD5"/>
              </a:buClr>
            </a:pPr>
            <a:r>
              <a:rPr lang="es-ES_tradnl" sz="2200" b="1" i="1" dirty="0">
                <a:solidFill>
                  <a:prstClr val="white"/>
                </a:solidFill>
              </a:rPr>
              <a:t>BFT/SWO MSE </a:t>
            </a:r>
            <a:r>
              <a:rPr lang="es-ES_tradnl" sz="2200" b="1" i="1" dirty="0" err="1">
                <a:solidFill>
                  <a:prstClr val="white"/>
                </a:solidFill>
              </a:rPr>
              <a:t>intersessional</a:t>
            </a:r>
            <a:r>
              <a:rPr lang="es-ES_tradnl" sz="2200" b="1" i="1" dirty="0">
                <a:solidFill>
                  <a:prstClr val="white"/>
                </a:solidFill>
              </a:rPr>
              <a:t> meeting</a:t>
            </a:r>
          </a:p>
        </p:txBody>
      </p:sp>
      <p:pic>
        <p:nvPicPr>
          <p:cNvPr id="8" name="Picture 2" descr="img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52389" y="5915373"/>
            <a:ext cx="8599457" cy="369332"/>
          </a:xfrm>
          <a:prstGeom prst="rect">
            <a:avLst/>
          </a:prstGeom>
          <a:noFill/>
        </p:spPr>
        <p:txBody>
          <a:bodyPr wrap="square" rtlCol="0">
            <a:spAutoFit/>
          </a:bodyPr>
          <a:lstStyle/>
          <a:p>
            <a:pPr defTabSz="457200"/>
            <a:r>
              <a:rPr lang="en-US" dirty="0">
                <a:solidFill>
                  <a:srgbClr val="FF0000"/>
                </a:solidFill>
                <a:latin typeface="Calibri" panose="020F0502020204030204"/>
              </a:rPr>
              <a:t>*options could provide for 2021-23 advice</a:t>
            </a:r>
          </a:p>
        </p:txBody>
      </p:sp>
      <p:graphicFrame>
        <p:nvGraphicFramePr>
          <p:cNvPr id="3" name="Table 2"/>
          <p:cNvGraphicFramePr>
            <a:graphicFrameLocks noGrp="1"/>
          </p:cNvGraphicFramePr>
          <p:nvPr>
            <p:extLst>
              <p:ext uri="{D42A27DB-BD31-4B8C-83A1-F6EECF244321}">
                <p14:modId xmlns:p14="http://schemas.microsoft.com/office/powerpoint/2010/main" val="2533039068"/>
              </p:ext>
            </p:extLst>
          </p:nvPr>
        </p:nvGraphicFramePr>
        <p:xfrm>
          <a:off x="1326776" y="1430766"/>
          <a:ext cx="10027024" cy="4534703"/>
        </p:xfrm>
        <a:graphic>
          <a:graphicData uri="http://schemas.openxmlformats.org/drawingml/2006/table">
            <a:tbl>
              <a:tblPr>
                <a:tableStyleId>{5C22544A-7EE6-4342-B048-85BDC9FD1C3A}</a:tableStyleId>
              </a:tblPr>
              <a:tblGrid>
                <a:gridCol w="2206991">
                  <a:extLst>
                    <a:ext uri="{9D8B030D-6E8A-4147-A177-3AD203B41FA5}">
                      <a16:colId xmlns:a16="http://schemas.microsoft.com/office/drawing/2014/main" val="1209017265"/>
                    </a:ext>
                  </a:extLst>
                </a:gridCol>
                <a:gridCol w="2328531">
                  <a:extLst>
                    <a:ext uri="{9D8B030D-6E8A-4147-A177-3AD203B41FA5}">
                      <a16:colId xmlns:a16="http://schemas.microsoft.com/office/drawing/2014/main" val="3240074909"/>
                    </a:ext>
                  </a:extLst>
                </a:gridCol>
                <a:gridCol w="2745751">
                  <a:extLst>
                    <a:ext uri="{9D8B030D-6E8A-4147-A177-3AD203B41FA5}">
                      <a16:colId xmlns:a16="http://schemas.microsoft.com/office/drawing/2014/main" val="2479060410"/>
                    </a:ext>
                  </a:extLst>
                </a:gridCol>
                <a:gridCol w="2745751">
                  <a:extLst>
                    <a:ext uri="{9D8B030D-6E8A-4147-A177-3AD203B41FA5}">
                      <a16:colId xmlns:a16="http://schemas.microsoft.com/office/drawing/2014/main" val="3585632619"/>
                    </a:ext>
                  </a:extLst>
                </a:gridCol>
              </a:tblGrid>
              <a:tr h="407639">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Pros</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dirty="0">
                          <a:effectLst/>
                        </a:rPr>
                        <a:t>Cons</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800" b="0" i="0" u="none" strike="noStrike" dirty="0">
                          <a:solidFill>
                            <a:srgbClr val="000000"/>
                          </a:solidFill>
                          <a:effectLst/>
                          <a:latin typeface="Calibri" panose="020F0502020204030204" pitchFamily="34" charset="0"/>
                        </a:rPr>
                        <a:t>Meetings (days)</a:t>
                      </a:r>
                    </a:p>
                  </a:txBody>
                  <a:tcPr marL="7620" marR="7620" marT="7620" marB="0" anchor="b"/>
                </a:tc>
                <a:extLst>
                  <a:ext uri="{0D108BD9-81ED-4DB2-BD59-A6C34878D82A}">
                    <a16:rowId xmlns:a16="http://schemas.microsoft.com/office/drawing/2014/main" val="4224648470"/>
                  </a:ext>
                </a:extLst>
              </a:tr>
              <a:tr h="1209595">
                <a:tc>
                  <a:txBody>
                    <a:bodyPr/>
                    <a:lstStyle/>
                    <a:p>
                      <a:pPr algn="l" rtl="0" fontAlgn="ctr">
                        <a:buClr>
                          <a:srgbClr val="000000"/>
                        </a:buClr>
                        <a:buSzPts val="1000"/>
                        <a:buFont typeface="+mj-lt"/>
                        <a:buNone/>
                      </a:pPr>
                      <a:r>
                        <a:rPr lang="en-US" sz="1600" b="1" u="none" strike="noStrike" dirty="0">
                          <a:effectLst/>
                        </a:rPr>
                        <a:t>Full stock assessment</a:t>
                      </a:r>
                      <a:r>
                        <a:rPr lang="en-US" sz="1600" b="1" u="none" strike="noStrike" dirty="0">
                          <a:solidFill>
                            <a:srgbClr val="C00000"/>
                          </a:solidFill>
                          <a:effectLst/>
                        </a:rPr>
                        <a:t>*</a:t>
                      </a:r>
                      <a:endParaRPr lang="en-US" sz="1600" b="1" i="0" u="none" strike="noStrike" dirty="0">
                        <a:solidFill>
                          <a:srgbClr val="C00000"/>
                        </a:solidFill>
                        <a:effectLst/>
                        <a:latin typeface="+mj-lt"/>
                      </a:endParaRPr>
                    </a:p>
                  </a:txBody>
                  <a:tcPr marL="7620" marR="7620" marT="7620" marB="0" anchor="ctr"/>
                </a:tc>
                <a:tc>
                  <a:txBody>
                    <a:bodyPr/>
                    <a:lstStyle/>
                    <a:p>
                      <a:pPr algn="l" fontAlgn="b"/>
                      <a:r>
                        <a:rPr lang="en-US" sz="1400" u="none" strike="noStrike" dirty="0">
                          <a:effectLst/>
                        </a:rPr>
                        <a:t>Could account for </a:t>
                      </a:r>
                      <a:r>
                        <a:rPr lang="en-US" sz="1400" u="none" strike="noStrike" dirty="0" err="1">
                          <a:effectLst/>
                        </a:rPr>
                        <a:t>udated</a:t>
                      </a:r>
                      <a:r>
                        <a:rPr lang="en-US" sz="1400" u="none" strike="noStrike" dirty="0">
                          <a:effectLst/>
                        </a:rPr>
                        <a:t> indices, new data, new model structure, could account for mixing</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slow, uncertainty of what may happen, </a:t>
                      </a:r>
                      <a:r>
                        <a:rPr lang="en-US" sz="1400" u="sng" strike="noStrike" dirty="0">
                          <a:solidFill>
                            <a:srgbClr val="C00000"/>
                          </a:solidFill>
                          <a:effectLst/>
                        </a:rPr>
                        <a:t>will</a:t>
                      </a:r>
                      <a:r>
                        <a:rPr lang="en-US" sz="1400" u="none" strike="noStrike" dirty="0">
                          <a:solidFill>
                            <a:srgbClr val="C00000"/>
                          </a:solidFill>
                          <a:effectLst/>
                        </a:rPr>
                        <a:t> </a:t>
                      </a:r>
                      <a:r>
                        <a:rPr lang="en-US" sz="1400" u="none" strike="noStrike" dirty="0">
                          <a:effectLst/>
                        </a:rPr>
                        <a:t>delay MSE.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3 meetings (DP (5), AW (5), SG(4))</a:t>
                      </a:r>
                      <a:endParaRPr lang="en-US" sz="1400" b="0" i="0" u="none" strike="noStrike" dirty="0">
                        <a:solidFill>
                          <a:srgbClr val="000000"/>
                        </a:solidFill>
                        <a:effectLst/>
                        <a:latin typeface="Calibri" panose="020F0502020204030204" pitchFamily="34" charset="0"/>
                      </a:endParaRPr>
                    </a:p>
                    <a:p>
                      <a:pPr algn="l" fontAlgn="b"/>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65104211"/>
                  </a:ext>
                </a:extLst>
              </a:tr>
              <a:tr h="839607">
                <a:tc>
                  <a:txBody>
                    <a:bodyPr/>
                    <a:lstStyle/>
                    <a:p>
                      <a:pPr algn="l" rtl="0" fontAlgn="ctr">
                        <a:buClr>
                          <a:srgbClr val="000000"/>
                        </a:buClr>
                        <a:buSzPts val="1000"/>
                        <a:buFont typeface="+mj-lt"/>
                        <a:buNone/>
                      </a:pPr>
                      <a:r>
                        <a:rPr lang="en-US" sz="1600" b="1" u="none" strike="noStrike" dirty="0">
                          <a:effectLst/>
                          <a:highlight>
                            <a:srgbClr val="00FF00"/>
                          </a:highlight>
                        </a:rPr>
                        <a:t>Turn the crank on 2017</a:t>
                      </a:r>
                      <a:r>
                        <a:rPr lang="en-US" sz="1600" b="1" u="none" strike="noStrike" dirty="0">
                          <a:solidFill>
                            <a:srgbClr val="C00000"/>
                          </a:solidFill>
                          <a:effectLst/>
                          <a:highlight>
                            <a:srgbClr val="00FF00"/>
                          </a:highlight>
                        </a:rPr>
                        <a:t>*</a:t>
                      </a:r>
                    </a:p>
                    <a:p>
                      <a:pPr algn="l" rtl="0" fontAlgn="ctr">
                        <a:buClr>
                          <a:srgbClr val="000000"/>
                        </a:buClr>
                        <a:buSzPts val="1000"/>
                        <a:buFont typeface="+mj-lt"/>
                        <a:buNone/>
                      </a:pPr>
                      <a:r>
                        <a:rPr lang="en-US" sz="1800" b="1" i="0" u="none" strike="noStrike" dirty="0">
                          <a:solidFill>
                            <a:srgbClr val="C00000"/>
                          </a:solidFill>
                          <a:effectLst/>
                          <a:highlight>
                            <a:srgbClr val="00FF00"/>
                          </a:highlight>
                          <a:latin typeface="+mj-lt"/>
                        </a:rPr>
                        <a:t>SCRS Recommendation</a:t>
                      </a:r>
                    </a:p>
                  </a:txBody>
                  <a:tcPr marL="7620" marR="7620" marT="7620" marB="0" anchor="ctr"/>
                </a:tc>
                <a:tc>
                  <a:txBody>
                    <a:bodyPr/>
                    <a:lstStyle/>
                    <a:p>
                      <a:pPr algn="l" fontAlgn="b"/>
                      <a:r>
                        <a:rPr lang="en-US" sz="1400" u="none" strike="noStrike" dirty="0">
                          <a:effectLst/>
                          <a:highlight>
                            <a:srgbClr val="00FF00"/>
                          </a:highlight>
                        </a:rPr>
                        <a:t>Accounts for updated indices</a:t>
                      </a:r>
                      <a:endParaRPr lang="en-US" sz="1400" b="0" i="0" u="none" strike="noStrike" dirty="0">
                        <a:solidFill>
                          <a:srgbClr val="000000"/>
                        </a:solidFill>
                        <a:effectLst/>
                        <a:highlight>
                          <a:srgbClr val="00FF00"/>
                        </a:highlight>
                        <a:latin typeface="Calibri" panose="020F0502020204030204" pitchFamily="34" charset="0"/>
                      </a:endParaRPr>
                    </a:p>
                  </a:txBody>
                  <a:tcPr marL="7620" marR="7620" marT="7620" marB="0" anchor="b"/>
                </a:tc>
                <a:tc>
                  <a:txBody>
                    <a:bodyPr/>
                    <a:lstStyle/>
                    <a:p>
                      <a:pPr algn="l" fontAlgn="b"/>
                      <a:r>
                        <a:rPr lang="en-US" sz="1400" u="none" strike="noStrike" dirty="0">
                          <a:effectLst/>
                          <a:highlight>
                            <a:srgbClr val="00FF00"/>
                          </a:highlight>
                        </a:rPr>
                        <a:t>slow, requires indices; CAA, size comp, aging data,</a:t>
                      </a:r>
                      <a:r>
                        <a:rPr lang="en-US" sz="1400" i="1" u="none" strike="noStrike" dirty="0">
                          <a:effectLst/>
                          <a:highlight>
                            <a:srgbClr val="00FF00"/>
                          </a:highlight>
                        </a:rPr>
                        <a:t> </a:t>
                      </a:r>
                      <a:r>
                        <a:rPr lang="en-US" sz="1400" i="1" u="none" strike="noStrike" dirty="0">
                          <a:solidFill>
                            <a:srgbClr val="C00000"/>
                          </a:solidFill>
                          <a:effectLst/>
                          <a:highlight>
                            <a:srgbClr val="00FF00"/>
                          </a:highlight>
                        </a:rPr>
                        <a:t>could</a:t>
                      </a:r>
                      <a:r>
                        <a:rPr lang="en-US" sz="1400" i="1" u="none" strike="noStrike" dirty="0">
                          <a:effectLst/>
                          <a:highlight>
                            <a:srgbClr val="00FF00"/>
                          </a:highlight>
                        </a:rPr>
                        <a:t> </a:t>
                      </a:r>
                      <a:r>
                        <a:rPr lang="en-US" sz="1400" u="none" strike="noStrike" dirty="0">
                          <a:effectLst/>
                          <a:highlight>
                            <a:srgbClr val="00FF00"/>
                          </a:highlight>
                        </a:rPr>
                        <a:t>delay MSE</a:t>
                      </a:r>
                      <a:endParaRPr lang="en-US" sz="1400" b="0" i="0" u="none" strike="noStrike" dirty="0">
                        <a:solidFill>
                          <a:srgbClr val="000000"/>
                        </a:solidFill>
                        <a:effectLst/>
                        <a:highlight>
                          <a:srgbClr val="00FF00"/>
                        </a:highlight>
                        <a:latin typeface="Calibri" panose="020F050202020403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highlight>
                            <a:srgbClr val="00FF00"/>
                          </a:highlight>
                        </a:rPr>
                        <a:t>2 meetings (1 DP(5), 1SG(4))</a:t>
                      </a:r>
                      <a:endParaRPr lang="en-US" sz="1400" b="0" i="0" u="none" strike="noStrike" dirty="0">
                        <a:solidFill>
                          <a:srgbClr val="000000"/>
                        </a:solidFill>
                        <a:effectLst/>
                        <a:highlight>
                          <a:srgbClr val="00FF00"/>
                        </a:highlight>
                        <a:latin typeface="Calibri" panose="020F0502020204030204" pitchFamily="34" charset="0"/>
                      </a:endParaRPr>
                    </a:p>
                    <a:p>
                      <a:pPr algn="l" fontAlgn="b"/>
                      <a:endParaRPr lang="en-US" sz="1400" b="0" i="0" u="none" strike="noStrike" dirty="0">
                        <a:solidFill>
                          <a:srgbClr val="000000"/>
                        </a:solidFill>
                        <a:effectLst/>
                        <a:highlight>
                          <a:srgbClr val="00FF00"/>
                        </a:highlight>
                        <a:latin typeface="Calibri" panose="020F0502020204030204" pitchFamily="34" charset="0"/>
                      </a:endParaRPr>
                    </a:p>
                  </a:txBody>
                  <a:tcPr marL="7620" marR="7620" marT="7620" marB="0" anchor="b"/>
                </a:tc>
                <a:extLst>
                  <a:ext uri="{0D108BD9-81ED-4DB2-BD59-A6C34878D82A}">
                    <a16:rowId xmlns:a16="http://schemas.microsoft.com/office/drawing/2014/main" val="859631268"/>
                  </a:ext>
                </a:extLst>
              </a:tr>
              <a:tr h="697252">
                <a:tc>
                  <a:txBody>
                    <a:bodyPr/>
                    <a:lstStyle/>
                    <a:p>
                      <a:pPr algn="l" rtl="0" fontAlgn="ctr">
                        <a:buClr>
                          <a:srgbClr val="000000"/>
                        </a:buClr>
                        <a:buSzPts val="1000"/>
                        <a:buFont typeface="+mj-lt"/>
                        <a:buNone/>
                      </a:pPr>
                      <a:r>
                        <a:rPr lang="en-US" sz="1600" b="1" u="none" strike="noStrike" dirty="0">
                          <a:effectLst/>
                        </a:rPr>
                        <a:t>Update 2017 projections </a:t>
                      </a:r>
                      <a:endParaRPr lang="en-US" sz="1600" b="1" i="0" u="none" strike="noStrike" dirty="0">
                        <a:solidFill>
                          <a:srgbClr val="000000"/>
                        </a:solidFill>
                        <a:effectLst/>
                        <a:latin typeface="+mj-lt"/>
                      </a:endParaRPr>
                    </a:p>
                  </a:txBody>
                  <a:tcPr marL="7620" marR="7620" marT="7620" marB="0" anchor="ctr"/>
                </a:tc>
                <a:tc>
                  <a:txBody>
                    <a:bodyPr/>
                    <a:lstStyle/>
                    <a:p>
                      <a:pPr algn="l" fontAlgn="b"/>
                      <a:r>
                        <a:rPr lang="en-US" sz="1400" u="none" strike="noStrike" dirty="0">
                          <a:effectLst/>
                        </a:rPr>
                        <a:t>Fast</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no feedback from indices, or size comp, long-term projection</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2 meetings (1 DP (3), 1SG (4))</a:t>
                      </a:r>
                      <a:endParaRPr lang="en-US" sz="1400" b="0" i="0" u="none" strike="noStrike" dirty="0">
                        <a:solidFill>
                          <a:srgbClr val="000000"/>
                        </a:solidFill>
                        <a:effectLst/>
                        <a:latin typeface="Calibri" panose="020F0502020204030204" pitchFamily="34" charset="0"/>
                      </a:endParaRPr>
                    </a:p>
                    <a:p>
                      <a:pPr algn="l" fontAlgn="b"/>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42235254"/>
                  </a:ext>
                </a:extLst>
              </a:tr>
              <a:tr h="641470">
                <a:tc>
                  <a:txBody>
                    <a:bodyPr/>
                    <a:lstStyle/>
                    <a:p>
                      <a:pPr algn="l" rtl="0" fontAlgn="ctr">
                        <a:buClr>
                          <a:srgbClr val="000000"/>
                        </a:buClr>
                        <a:buSzPts val="1000"/>
                        <a:buFont typeface="+mj-lt"/>
                        <a:buNone/>
                      </a:pPr>
                      <a:r>
                        <a:rPr lang="en-US" sz="1600" b="1" u="none" strike="noStrike" dirty="0">
                          <a:effectLst/>
                        </a:rPr>
                        <a:t>‘Interim’ or index based </a:t>
                      </a:r>
                      <a:endParaRPr lang="en-US" sz="1600" b="1" i="0" u="none" strike="noStrike" dirty="0">
                        <a:solidFill>
                          <a:srgbClr val="000000"/>
                        </a:solidFill>
                        <a:effectLst/>
                        <a:latin typeface="+mj-lt"/>
                      </a:endParaRPr>
                    </a:p>
                  </a:txBody>
                  <a:tcPr marL="7620" marR="7620" marT="7620" marB="0" anchor="ctr"/>
                </a:tc>
                <a:tc>
                  <a:txBody>
                    <a:bodyPr/>
                    <a:lstStyle/>
                    <a:p>
                      <a:pPr algn="l" fontAlgn="b"/>
                      <a:r>
                        <a:rPr lang="en-US" sz="1400" u="none" strike="noStrike" dirty="0">
                          <a:effectLst/>
                        </a:rPr>
                        <a:t>Fast </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requires choosing, weighting indices and tuning parameters</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effectLst/>
                        </a:rPr>
                        <a:t>2 meetings (1 DP (3), 1SG(4))</a:t>
                      </a:r>
                      <a:endParaRPr lang="en-US" sz="1400" b="0" i="0" u="none" strike="noStrike" dirty="0">
                        <a:solidFill>
                          <a:srgbClr val="000000"/>
                        </a:solidFill>
                        <a:effectLst/>
                        <a:latin typeface="Calibri" panose="020F0502020204030204" pitchFamily="34" charset="0"/>
                      </a:endParaRPr>
                    </a:p>
                    <a:p>
                      <a:pPr algn="l" fontAlgn="b"/>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72101398"/>
                  </a:ext>
                </a:extLst>
              </a:tr>
              <a:tr h="696382">
                <a:tc>
                  <a:txBody>
                    <a:bodyPr/>
                    <a:lstStyle/>
                    <a:p>
                      <a:pPr algn="l" rtl="0" fontAlgn="ctr">
                        <a:buClr>
                          <a:srgbClr val="000000"/>
                        </a:buClr>
                        <a:buSzPts val="1000"/>
                        <a:buFont typeface="+mj-lt"/>
                        <a:buNone/>
                      </a:pPr>
                      <a:r>
                        <a:rPr lang="en-US" sz="1600" b="1" u="none" strike="noStrike" dirty="0">
                          <a:effectLst/>
                        </a:rPr>
                        <a:t>Carryover 2020 TACs</a:t>
                      </a:r>
                    </a:p>
                    <a:p>
                      <a:pPr algn="l" rtl="0" fontAlgn="ctr">
                        <a:buClr>
                          <a:srgbClr val="000000"/>
                        </a:buClr>
                        <a:buSzPts val="1000"/>
                        <a:buFont typeface="+mj-lt"/>
                        <a:buNone/>
                      </a:pPr>
                      <a:r>
                        <a:rPr lang="en-US" sz="1600" b="1" i="0" u="none" strike="noStrike" dirty="0">
                          <a:solidFill>
                            <a:srgbClr val="000000"/>
                          </a:solidFill>
                          <a:effectLst/>
                          <a:latin typeface="+mj-lt"/>
                        </a:rPr>
                        <a:t>(2350 and 36,000)</a:t>
                      </a:r>
                    </a:p>
                    <a:p>
                      <a:pPr algn="l" rtl="0" fontAlgn="ctr">
                        <a:buClr>
                          <a:srgbClr val="000000"/>
                        </a:buClr>
                        <a:buSzPts val="1000"/>
                        <a:buFont typeface="+mj-lt"/>
                        <a:buNone/>
                      </a:pPr>
                      <a:endParaRPr lang="en-US" sz="1600" b="1" i="0" u="none" strike="noStrike" dirty="0">
                        <a:solidFill>
                          <a:srgbClr val="000000"/>
                        </a:solidFill>
                        <a:effectLst/>
                        <a:latin typeface="+mj-lt"/>
                      </a:endParaRPr>
                    </a:p>
                  </a:txBody>
                  <a:tcPr marL="7620" marR="7620" marT="7620" marB="0" anchor="ctr"/>
                </a:tc>
                <a:tc>
                  <a:txBody>
                    <a:bodyPr/>
                    <a:lstStyle/>
                    <a:p>
                      <a:pPr algn="l" fontAlgn="b"/>
                      <a:r>
                        <a:rPr lang="en-US" sz="1400" u="none" strike="noStrike" dirty="0">
                          <a:effectLst/>
                        </a:rPr>
                        <a:t>Fast, no meeting</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risk-prone, no feedback from indices</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1</a:t>
                      </a:r>
                      <a:r>
                        <a:rPr lang="en-US" sz="1400" b="0" i="0" u="none" strike="noStrike" baseline="0" dirty="0">
                          <a:solidFill>
                            <a:srgbClr val="000000"/>
                          </a:solidFill>
                          <a:effectLst/>
                          <a:latin typeface="Calibri" panose="020F0502020204030204" pitchFamily="34" charset="0"/>
                        </a:rPr>
                        <a:t> meeting (SG (4))</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57846304"/>
                  </a:ext>
                </a:extLst>
              </a:tr>
            </a:tbl>
          </a:graphicData>
        </a:graphic>
      </p:graphicFrame>
    </p:spTree>
    <p:extLst>
      <p:ext uri="{BB962C8B-B14F-4D97-AF65-F5344CB8AC3E}">
        <p14:creationId xmlns:p14="http://schemas.microsoft.com/office/powerpoint/2010/main" val="1813047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g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447928" y="160267"/>
            <a:ext cx="34563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Clr>
                <a:srgbClr val="4F81BD"/>
              </a:buClr>
            </a:pPr>
            <a:r>
              <a:rPr lang="es-ES_tradnl" sz="2200" b="1" i="1" dirty="0">
                <a:solidFill>
                  <a:prstClr val="white"/>
                </a:solidFill>
              </a:rPr>
              <a:t>ABFT </a:t>
            </a:r>
            <a:r>
              <a:rPr lang="es-ES_tradnl" sz="2200" b="1" i="1" dirty="0" err="1">
                <a:solidFill>
                  <a:prstClr val="white"/>
                </a:solidFill>
              </a:rPr>
              <a:t>workplan</a:t>
            </a:r>
            <a:endParaRPr lang="es-ES_tradnl" sz="2200" b="1" i="1" dirty="0">
              <a:solidFill>
                <a:prstClr val="white"/>
              </a:solidFill>
            </a:endParaRPr>
          </a:p>
        </p:txBody>
      </p:sp>
      <p:sp>
        <p:nvSpPr>
          <p:cNvPr id="3" name="Rectangle 2">
            <a:extLst>
              <a:ext uri="{FF2B5EF4-FFF2-40B4-BE49-F238E27FC236}">
                <a16:creationId xmlns:a16="http://schemas.microsoft.com/office/drawing/2014/main" id="{A6B73A6A-F554-405A-881F-D1A53A84FEE4}"/>
              </a:ext>
            </a:extLst>
          </p:cNvPr>
          <p:cNvSpPr/>
          <p:nvPr/>
        </p:nvSpPr>
        <p:spPr>
          <a:xfrm>
            <a:off x="1773931" y="1628800"/>
            <a:ext cx="8604448" cy="4154984"/>
          </a:xfrm>
          <a:prstGeom prst="rect">
            <a:avLst/>
          </a:prstGeom>
        </p:spPr>
        <p:txBody>
          <a:bodyPr wrap="square">
            <a:spAutoFit/>
          </a:bodyPr>
          <a:lstStyle/>
          <a:p>
            <a:pPr marL="342900" indent="-342900">
              <a:buFont typeface="+mj-lt"/>
              <a:buAutoNum type="arabicPeriod"/>
            </a:pPr>
            <a:r>
              <a:rPr lang="en-US" sz="24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Conduct strict update stock assessment VPA (BFT-E and W) and Stock Synthesis (BFT-w) </a:t>
            </a:r>
            <a:r>
              <a:rPr lang="en-US" sz="2400" i="1"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and</a:t>
            </a:r>
            <a:r>
              <a:rPr lang="en-US" sz="24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continue progress on MSE</a:t>
            </a: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a:p>
            <a:pPr marL="342900" indent="-342900">
              <a:buFont typeface="+mj-lt"/>
              <a:buAutoNum type="arabicPeriod"/>
            </a:pP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a:p>
            <a:pPr marL="342900" indent="-342900">
              <a:buFont typeface="+mj-lt"/>
              <a:buAutoNum type="arabicPeriod"/>
            </a:pPr>
            <a:r>
              <a:rPr lang="en-US" sz="24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Four meetings (2 ‘official’ + SCRS, 2 MSE):</a:t>
            </a: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a:p>
            <a:pPr marL="742950" lvl="1" indent="-285750">
              <a:buFont typeface="+mj-lt"/>
              <a:buAutoNum type="alphaLcParenBoth"/>
            </a:pP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a:p>
            <a:pPr marL="342900" indent="-342900">
              <a:buFont typeface="+mj-lt"/>
              <a:buAutoNum type="arabicPeriod"/>
            </a:pPr>
            <a:r>
              <a:rPr lang="en-US" sz="24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BFT WG index analysts should </a:t>
            </a:r>
            <a:r>
              <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attend </a:t>
            </a:r>
            <a:r>
              <a:rPr lang="en-US" sz="24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WGSAM workshop</a:t>
            </a:r>
            <a:r>
              <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 </a:t>
            </a:r>
            <a:r>
              <a:rPr lang="en-US" sz="24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focused incorporating habitat modeling and environmental considerations into CPUE standardization</a:t>
            </a:r>
          </a:p>
          <a:p>
            <a:pPr marL="342900" indent="-342900">
              <a:buFont typeface="+mj-lt"/>
              <a:buAutoNum type="arabicPeriod"/>
            </a:pP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a:p>
            <a:pPr marL="342900" indent="-342900">
              <a:buFont typeface="+mj-lt"/>
              <a:buAutoNum type="arabicPeriod"/>
            </a:pPr>
            <a:r>
              <a:rPr lang="en-US" sz="2400" kern="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rPr>
              <a:t>Building on joint CPUE modeling meeting to develop a longline index for Gulf of Mexico between Mexico and United States.</a:t>
            </a:r>
            <a:endParaRPr lang="en-US" sz="24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p:txBody>
      </p:sp>
      <p:sp>
        <p:nvSpPr>
          <p:cNvPr id="2" name="Rectangle 1">
            <a:extLst>
              <a:ext uri="{FF2B5EF4-FFF2-40B4-BE49-F238E27FC236}">
                <a16:creationId xmlns:a16="http://schemas.microsoft.com/office/drawing/2014/main" id="{31483843-C1F9-41B7-B5B6-329FA2DE0EB3}"/>
              </a:ext>
            </a:extLst>
          </p:cNvPr>
          <p:cNvSpPr/>
          <p:nvPr/>
        </p:nvSpPr>
        <p:spPr>
          <a:xfrm>
            <a:off x="9480377" y="821353"/>
            <a:ext cx="898003" cy="369332"/>
          </a:xfrm>
          <a:prstGeom prst="rect">
            <a:avLst/>
          </a:prstGeom>
        </p:spPr>
        <p:txBody>
          <a:bodyPr wrap="none">
            <a:spAutoFit/>
          </a:bodyPr>
          <a:lstStyle/>
          <a:p>
            <a:r>
              <a:rPr lang="es-ES" b="1" dirty="0">
                <a:solidFill>
                  <a:prstClr val="black"/>
                </a:solidFill>
                <a:latin typeface="Calibri"/>
              </a:rPr>
              <a:t>SCI-058</a:t>
            </a:r>
            <a:endParaRPr lang="en-US" dirty="0">
              <a:solidFill>
                <a:prstClr val="black"/>
              </a:solidFill>
              <a:latin typeface="Calibri"/>
            </a:endParaRPr>
          </a:p>
        </p:txBody>
      </p:sp>
    </p:spTree>
    <p:extLst>
      <p:ext uri="{BB962C8B-B14F-4D97-AF65-F5344CB8AC3E}">
        <p14:creationId xmlns:p14="http://schemas.microsoft.com/office/powerpoint/2010/main" val="4240966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g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447928" y="160267"/>
            <a:ext cx="34563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
                <a:srgbClr val="4F81BD"/>
              </a:buClr>
              <a:buSzTx/>
              <a:buFontTx/>
              <a:buNone/>
              <a:tabLst/>
              <a:defRPr/>
            </a:pPr>
            <a:r>
              <a:rPr kumimoji="0" lang="es-ES_tradnl" sz="2200" b="1" i="1" u="none" strike="noStrike" kern="1200" cap="none" spc="0" normalizeH="0" baseline="0" noProof="0" dirty="0">
                <a:ln>
                  <a:noFill/>
                </a:ln>
                <a:solidFill>
                  <a:prstClr val="white"/>
                </a:solidFill>
                <a:effectLst/>
                <a:uLnTx/>
                <a:uFillTx/>
                <a:latin typeface="Arial" pitchFamily="34" charset="0"/>
                <a:ea typeface="+mn-ea"/>
                <a:cs typeface="+mn-cs"/>
              </a:rPr>
              <a:t>ABFT </a:t>
            </a:r>
            <a:r>
              <a:rPr kumimoji="0" lang="es-ES_tradnl" sz="2200" b="1" i="1" u="none" strike="noStrike" kern="1200" cap="none" spc="0" normalizeH="0" baseline="0" noProof="0" dirty="0" err="1">
                <a:ln>
                  <a:noFill/>
                </a:ln>
                <a:solidFill>
                  <a:prstClr val="white"/>
                </a:solidFill>
                <a:effectLst/>
                <a:uLnTx/>
                <a:uFillTx/>
                <a:latin typeface="Arial" pitchFamily="34" charset="0"/>
                <a:ea typeface="+mn-ea"/>
                <a:cs typeface="+mn-cs"/>
              </a:rPr>
              <a:t>workplan</a:t>
            </a:r>
            <a:endParaRPr kumimoji="0" lang="es-ES_tradnl" sz="2200" b="1" i="1"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A6B73A6A-F554-405A-881F-D1A53A84FEE4}"/>
              </a:ext>
            </a:extLst>
          </p:cNvPr>
          <p:cNvSpPr/>
          <p:nvPr/>
        </p:nvSpPr>
        <p:spPr>
          <a:xfrm>
            <a:off x="1488142" y="2066365"/>
            <a:ext cx="9144000" cy="37548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Specifications for 2020 BFT stock assessment to give 2021 TAC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Strict update of 2017 VPA (E and W) and SS (W) updated to 2018</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Same indices, we have now to 2018 </a:t>
            </a:r>
            <a:r>
              <a:rPr kumimoji="0" lang="en-US" sz="1800" b="0" i="0" u="none" strike="noStrike" kern="1200" cap="none" spc="0" normalizeH="0" baseline="0" noProof="0" dirty="0">
                <a:ln>
                  <a:noFill/>
                </a:ln>
                <a:solidFill>
                  <a:prstClr val="black"/>
                </a:solidFill>
                <a:effectLst/>
                <a:uLnTx/>
                <a:uFillTx/>
                <a:latin typeface="Calibri"/>
                <a:ea typeface="+mn-ea"/>
                <a:cs typeface="+mn-cs"/>
              </a:rPr>
              <a:t>(except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MedLarval</a:t>
            </a:r>
            <a:r>
              <a:rPr kumimoji="0" lang="en-US" sz="1800" b="0" i="0" u="none" strike="noStrike" kern="1200" cap="none" spc="0" normalizeH="0" baseline="0" noProof="0" dirty="0">
                <a:ln>
                  <a:noFill/>
                </a:ln>
                <a:solidFill>
                  <a:prstClr val="black"/>
                </a:solidFill>
                <a:effectLst/>
                <a:uLnTx/>
                <a:uFillTx/>
                <a:latin typeface="Calibri"/>
                <a:ea typeface="+mn-ea"/>
                <a:cs typeface="+mn-cs"/>
              </a:rPr>
              <a:t> index to 2017 &amp;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CanAcoustic</a:t>
            </a:r>
            <a:r>
              <a:rPr kumimoji="0" lang="en-US" sz="1800" b="0" i="0" u="none" strike="noStrike" kern="1200" cap="none" spc="0" normalizeH="0" baseline="0" noProof="0" dirty="0">
                <a:ln>
                  <a:noFill/>
                </a:ln>
                <a:solidFill>
                  <a:prstClr val="black"/>
                </a:solidFill>
                <a:effectLst/>
                <a:uLnTx/>
                <a:uFillTx/>
                <a:latin typeface="Calibri"/>
                <a:ea typeface="+mn-ea"/>
                <a:cs typeface="+mn-cs"/>
              </a:rPr>
              <a:t> index 2018 is being checked)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Same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methods for CAS/CAA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parameter settings but re-estimate values for estimated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parms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biological assumptions (old/young spawn for West, M,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etc</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Yu Mincho" panose="02020400000000000000" pitchFamily="18" charset="-128"/>
              <a:cs typeface="Times New Roman" panose="02020603050405020304" pitchFamily="18" charset="0"/>
            </a:endParaRPr>
          </a:p>
        </p:txBody>
      </p:sp>
      <p:sp>
        <p:nvSpPr>
          <p:cNvPr id="2" name="Rectangle 1">
            <a:extLst>
              <a:ext uri="{FF2B5EF4-FFF2-40B4-BE49-F238E27FC236}">
                <a16:creationId xmlns:a16="http://schemas.microsoft.com/office/drawing/2014/main" id="{31483843-C1F9-41B7-B5B6-329FA2DE0EB3}"/>
              </a:ext>
            </a:extLst>
          </p:cNvPr>
          <p:cNvSpPr/>
          <p:nvPr/>
        </p:nvSpPr>
        <p:spPr>
          <a:xfrm>
            <a:off x="9480377" y="821353"/>
            <a:ext cx="89800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SCI-086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8540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9740" y="1328058"/>
            <a:ext cx="11386457" cy="489858"/>
          </a:xfrm>
        </p:spPr>
        <p:txBody>
          <a:bodyPr>
            <a:normAutofit/>
          </a:bodyPr>
          <a:lstStyle/>
          <a:p>
            <a:pPr algn="ctr">
              <a:buSzPct val="150000"/>
            </a:pPr>
            <a:r>
              <a:rPr lang="en-CA" sz="2800" b="1" dirty="0">
                <a:solidFill>
                  <a:srgbClr val="0070C0"/>
                </a:solidFill>
                <a:latin typeface="Cambria" panose="02040503050406030204" pitchFamily="18" charset="0"/>
              </a:rPr>
              <a:t>Calendar for 2020</a:t>
            </a:r>
            <a:endParaRPr lang="en-GB"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01422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Inter-sessional SCRS meetings 2020 </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03766BD-3C6D-4360-851D-3F3858201151}"/>
              </a:ext>
            </a:extLst>
          </p:cNvPr>
          <p:cNvPicPr>
            <a:picLocks noChangeAspect="1"/>
          </p:cNvPicPr>
          <p:nvPr/>
        </p:nvPicPr>
        <p:blipFill rotWithShape="1">
          <a:blip r:embed="rId4"/>
          <a:srcRect l="19375" t="40777" r="19107" b="23323"/>
          <a:stretch/>
        </p:blipFill>
        <p:spPr>
          <a:xfrm>
            <a:off x="283029" y="2013858"/>
            <a:ext cx="11683291" cy="3657600"/>
          </a:xfrm>
          <a:prstGeom prst="rect">
            <a:avLst/>
          </a:prstGeom>
        </p:spPr>
      </p:pic>
      <p:sp>
        <p:nvSpPr>
          <p:cNvPr id="3" name="TextBox 2">
            <a:extLst>
              <a:ext uri="{FF2B5EF4-FFF2-40B4-BE49-F238E27FC236}">
                <a16:creationId xmlns:a16="http://schemas.microsoft.com/office/drawing/2014/main" id="{D3112533-1D23-45B9-A80A-9355BB2FFE0B}"/>
              </a:ext>
            </a:extLst>
          </p:cNvPr>
          <p:cNvSpPr txBox="1"/>
          <p:nvPr/>
        </p:nvSpPr>
        <p:spPr>
          <a:xfrm>
            <a:off x="642257" y="5987143"/>
            <a:ext cx="707571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onstantia"/>
                <a:ea typeface="+mn-ea"/>
                <a:cs typeface="+mn-cs"/>
              </a:rPr>
              <a:t>Assessments: MED _SWO, ALB, BFT TT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onstantia"/>
                <a:ea typeface="+mn-ea"/>
                <a:cs typeface="+mn-cs"/>
              </a:rPr>
              <a:t>New : SCRS Procedures and Protocols</a:t>
            </a:r>
          </a:p>
        </p:txBody>
      </p:sp>
    </p:spTree>
    <p:extLst>
      <p:ext uri="{BB962C8B-B14F-4D97-AF65-F5344CB8AC3E}">
        <p14:creationId xmlns:p14="http://schemas.microsoft.com/office/powerpoint/2010/main" val="1308252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D7E3E-D1F7-4FFD-ABA3-FBD8E4905A04}"/>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B7E50508-CEB8-474C-9AEA-0F01B57AFA88}"/>
              </a:ext>
            </a:extLst>
          </p:cNvPr>
          <p:cNvSpPr>
            <a:spLocks noGrp="1"/>
          </p:cNvSpPr>
          <p:nvPr>
            <p:ph idx="1"/>
          </p:nvPr>
        </p:nvSpPr>
        <p:spPr/>
        <p:txBody>
          <a:bodyPr/>
          <a:lstStyle/>
          <a:p>
            <a:r>
              <a:rPr lang="en-CA" dirty="0"/>
              <a:t>Insert Calendar for activities.</a:t>
            </a:r>
          </a:p>
        </p:txBody>
      </p:sp>
    </p:spTree>
    <p:extLst>
      <p:ext uri="{BB962C8B-B14F-4D97-AF65-F5344CB8AC3E}">
        <p14:creationId xmlns:p14="http://schemas.microsoft.com/office/powerpoint/2010/main" val="3717335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4633632" y="877291"/>
            <a:ext cx="6667500" cy="523220"/>
          </a:xfrm>
          <a:prstGeom prst="rect">
            <a:avLst/>
          </a:prstGeom>
        </p:spPr>
        <p:txBody>
          <a:bodyPr wrap="square">
            <a:spAutoFit/>
          </a:bodyPr>
          <a:lstStyle/>
          <a:p>
            <a:pPr lvl="0">
              <a:defRPr/>
            </a:pPr>
            <a:r>
              <a:rPr lang="en-CA" sz="2800" b="1" i="1" dirty="0">
                <a:solidFill>
                  <a:prstClr val="white"/>
                </a:solidFill>
                <a:latin typeface="Arial" panose="020B0604020202020204" pitchFamily="34" charset="0"/>
              </a:rPr>
              <a:t>State of the stock - Albacore</a:t>
            </a:r>
            <a:endParaRPr lang="en-CA" sz="2800" dirty="0">
              <a:solidFill>
                <a:prstClr val="white"/>
              </a:solidFill>
            </a:endParaRPr>
          </a:p>
        </p:txBody>
      </p:sp>
      <p:pic>
        <p:nvPicPr>
          <p:cNvPr id="9" name="Picture 8">
            <a:extLst>
              <a:ext uri="{FF2B5EF4-FFF2-40B4-BE49-F238E27FC236}">
                <a16:creationId xmlns:a16="http://schemas.microsoft.com/office/drawing/2014/main" id="{85F8790F-8D02-404F-9202-B61FEF1487F8}"/>
              </a:ext>
            </a:extLst>
          </p:cNvPr>
          <p:cNvPicPr>
            <a:picLocks noChangeAspect="1"/>
          </p:cNvPicPr>
          <p:nvPr/>
        </p:nvPicPr>
        <p:blipFill rotWithShape="1">
          <a:blip r:embed="rId3"/>
          <a:srcRect l="29922" t="24515" r="31094" b="38204"/>
          <a:stretch/>
        </p:blipFill>
        <p:spPr>
          <a:xfrm>
            <a:off x="542925" y="1828799"/>
            <a:ext cx="4752976" cy="2438401"/>
          </a:xfrm>
          <a:prstGeom prst="rect">
            <a:avLst/>
          </a:prstGeom>
        </p:spPr>
      </p:pic>
      <p:pic>
        <p:nvPicPr>
          <p:cNvPr id="10" name="Picture 9">
            <a:extLst>
              <a:ext uri="{FF2B5EF4-FFF2-40B4-BE49-F238E27FC236}">
                <a16:creationId xmlns:a16="http://schemas.microsoft.com/office/drawing/2014/main" id="{9B364DE8-F26C-4BDB-A4D5-DF0189A56A1B}"/>
              </a:ext>
            </a:extLst>
          </p:cNvPr>
          <p:cNvPicPr>
            <a:picLocks noChangeAspect="1"/>
          </p:cNvPicPr>
          <p:nvPr/>
        </p:nvPicPr>
        <p:blipFill rotWithShape="1">
          <a:blip r:embed="rId4"/>
          <a:srcRect l="29844" t="40097" r="33047" b="23641"/>
          <a:stretch/>
        </p:blipFill>
        <p:spPr>
          <a:xfrm>
            <a:off x="581025" y="4371975"/>
            <a:ext cx="4524375" cy="2371725"/>
          </a:xfrm>
          <a:prstGeom prst="rect">
            <a:avLst/>
          </a:prstGeom>
        </p:spPr>
      </p:pic>
      <p:sp>
        <p:nvSpPr>
          <p:cNvPr id="11" name="TextBox 10">
            <a:extLst>
              <a:ext uri="{FF2B5EF4-FFF2-40B4-BE49-F238E27FC236}">
                <a16:creationId xmlns:a16="http://schemas.microsoft.com/office/drawing/2014/main" id="{F0392DC1-013C-4FA3-969D-9293F0F058D5}"/>
              </a:ext>
            </a:extLst>
          </p:cNvPr>
          <p:cNvSpPr txBox="1"/>
          <p:nvPr/>
        </p:nvSpPr>
        <p:spPr>
          <a:xfrm>
            <a:off x="6059631" y="2434936"/>
            <a:ext cx="5896841" cy="3693319"/>
          </a:xfrm>
          <a:prstGeom prst="rect">
            <a:avLst/>
          </a:prstGeom>
          <a:solidFill>
            <a:schemeClr val="bg1">
              <a:lumMod val="85000"/>
            </a:schemeClr>
          </a:solidFill>
        </p:spPr>
        <p:txBody>
          <a:bodyPr wrap="square" rtlCol="0">
            <a:spAutoFit/>
          </a:bodyPr>
          <a:lstStyle/>
          <a:p>
            <a:r>
              <a:rPr lang="en-CA" b="1" dirty="0"/>
              <a:t>Total albacore catches by gear type for the north Atlantic and the Med stocks to 2018.</a:t>
            </a:r>
          </a:p>
          <a:p>
            <a:endParaRPr lang="en-CA" dirty="0"/>
          </a:p>
          <a:p>
            <a:r>
              <a:rPr lang="en-CA" dirty="0"/>
              <a:t>    - North Atlantic Catches did not exceeded 	TAC (33,600t for 2018-2020) in 2018.</a:t>
            </a:r>
          </a:p>
          <a:p>
            <a:r>
              <a:rPr lang="en-CA" dirty="0"/>
              <a:t>    - Albacore catches generally declined from 	the 1960’s to 2008.</a:t>
            </a:r>
          </a:p>
          <a:p>
            <a:r>
              <a:rPr lang="en-CA" dirty="0"/>
              <a:t>    - Since 2008 ALB catches in north have been 	increasing </a:t>
            </a:r>
          </a:p>
          <a:p>
            <a:r>
              <a:rPr lang="en-CA" dirty="0"/>
              <a:t>    - Catches in MED have been decreasing since 	2016.</a:t>
            </a:r>
          </a:p>
          <a:p>
            <a:pPr marL="285750" indent="-285750">
              <a:buFontTx/>
              <a:buChar char="-"/>
            </a:pPr>
            <a:r>
              <a:rPr lang="en-CA" dirty="0"/>
              <a:t>There has also been a change to predominately 	longline in 2012 in the MED.</a:t>
            </a:r>
          </a:p>
        </p:txBody>
      </p:sp>
    </p:spTree>
    <p:extLst>
      <p:ext uri="{BB962C8B-B14F-4D97-AF65-F5344CB8AC3E}">
        <p14:creationId xmlns:p14="http://schemas.microsoft.com/office/powerpoint/2010/main" val="1307463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FD67-DAFB-4866-8F74-9F55A6C9AB9C}"/>
              </a:ext>
            </a:extLst>
          </p:cNvPr>
          <p:cNvSpPr>
            <a:spLocks noGrp="1"/>
          </p:cNvSpPr>
          <p:nvPr>
            <p:ph type="title"/>
          </p:nvPr>
        </p:nvSpPr>
        <p:spPr>
          <a:xfrm>
            <a:off x="2029254" y="235803"/>
            <a:ext cx="8911687" cy="503232"/>
          </a:xfrm>
        </p:spPr>
        <p:txBody>
          <a:bodyPr>
            <a:normAutofit fontScale="90000"/>
          </a:bodyPr>
          <a:lstStyle/>
          <a:p>
            <a:r>
              <a:rPr lang="en-CA" dirty="0"/>
              <a:t>Growth Studies</a:t>
            </a:r>
          </a:p>
        </p:txBody>
      </p:sp>
      <p:sp>
        <p:nvSpPr>
          <p:cNvPr id="3" name="Content Placeholder 2">
            <a:extLst>
              <a:ext uri="{FF2B5EF4-FFF2-40B4-BE49-F238E27FC236}">
                <a16:creationId xmlns:a16="http://schemas.microsoft.com/office/drawing/2014/main" id="{610225B3-729C-481E-9224-712B5E895CE8}"/>
              </a:ext>
            </a:extLst>
          </p:cNvPr>
          <p:cNvSpPr>
            <a:spLocks noGrp="1"/>
          </p:cNvSpPr>
          <p:nvPr>
            <p:ph idx="1"/>
          </p:nvPr>
        </p:nvSpPr>
        <p:spPr/>
        <p:txBody>
          <a:bodyPr/>
          <a:lstStyle/>
          <a:p>
            <a:endParaRPr lang="en-CA" dirty="0"/>
          </a:p>
        </p:txBody>
      </p:sp>
      <p:pic>
        <p:nvPicPr>
          <p:cNvPr id="5" name="Picture 4">
            <a:extLst>
              <a:ext uri="{FF2B5EF4-FFF2-40B4-BE49-F238E27FC236}">
                <a16:creationId xmlns:a16="http://schemas.microsoft.com/office/drawing/2014/main" id="{4CF7127B-511F-4586-B359-75A9426FCB66}"/>
              </a:ext>
            </a:extLst>
          </p:cNvPr>
          <p:cNvPicPr>
            <a:picLocks noChangeAspect="1"/>
          </p:cNvPicPr>
          <p:nvPr/>
        </p:nvPicPr>
        <p:blipFill rotWithShape="1">
          <a:blip r:embed="rId2"/>
          <a:srcRect l="11609" t="11171" r="12363"/>
          <a:stretch/>
        </p:blipFill>
        <p:spPr>
          <a:xfrm>
            <a:off x="1415440" y="889348"/>
            <a:ext cx="9269261" cy="5809902"/>
          </a:xfrm>
          <a:prstGeom prst="rect">
            <a:avLst/>
          </a:prstGeom>
        </p:spPr>
      </p:pic>
    </p:spTree>
    <p:extLst>
      <p:ext uri="{BB962C8B-B14F-4D97-AF65-F5344CB8AC3E}">
        <p14:creationId xmlns:p14="http://schemas.microsoft.com/office/powerpoint/2010/main" val="3416770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964F-329C-4C16-899C-F37F0D5527B6}"/>
              </a:ext>
            </a:extLst>
          </p:cNvPr>
          <p:cNvSpPr>
            <a:spLocks noGrp="1"/>
          </p:cNvSpPr>
          <p:nvPr>
            <p:ph type="title"/>
          </p:nvPr>
        </p:nvSpPr>
        <p:spPr>
          <a:xfrm>
            <a:off x="2592925" y="624110"/>
            <a:ext cx="8911687" cy="1280890"/>
          </a:xfrm>
        </p:spPr>
        <p:txBody>
          <a:bodyPr/>
          <a:lstStyle/>
          <a:p>
            <a:endParaRPr lang="en-CA"/>
          </a:p>
        </p:txBody>
      </p:sp>
      <p:sp>
        <p:nvSpPr>
          <p:cNvPr id="3" name="Content Placeholder 2">
            <a:extLst>
              <a:ext uri="{FF2B5EF4-FFF2-40B4-BE49-F238E27FC236}">
                <a16:creationId xmlns:a16="http://schemas.microsoft.com/office/drawing/2014/main" id="{0C3EF9B7-174F-46A6-95E8-ED11FF909284}"/>
              </a:ext>
            </a:extLst>
          </p:cNvPr>
          <p:cNvSpPr>
            <a:spLocks noGrp="1"/>
          </p:cNvSpPr>
          <p:nvPr>
            <p:ph idx="1"/>
          </p:nvPr>
        </p:nvSpPr>
        <p:spPr>
          <a:xfrm>
            <a:off x="6648449" y="2200275"/>
            <a:ext cx="4351337" cy="4210050"/>
          </a:xfrm>
          <a:solidFill>
            <a:schemeClr val="accent4">
              <a:lumMod val="20000"/>
              <a:lumOff val="80000"/>
            </a:schemeClr>
          </a:solidFill>
        </p:spPr>
        <p:txBody>
          <a:bodyPr>
            <a:normAutofit/>
          </a:bodyPr>
          <a:lstStyle/>
          <a:p>
            <a:endParaRPr lang="en-CA" dirty="0"/>
          </a:p>
          <a:p>
            <a:r>
              <a:rPr lang="en-CA" sz="2800" b="1" dirty="0"/>
              <a:t> Northern Temperate Tunas</a:t>
            </a:r>
          </a:p>
          <a:p>
            <a:pPr lvl="1"/>
            <a:r>
              <a:rPr lang="en-CA" dirty="0"/>
              <a:t>Albacore -2 Stocks</a:t>
            </a:r>
          </a:p>
          <a:p>
            <a:pPr lvl="2"/>
            <a:r>
              <a:rPr lang="en-CA" dirty="0"/>
              <a:t>North  (2014) and Med (2015)</a:t>
            </a:r>
          </a:p>
          <a:p>
            <a:pPr lvl="2"/>
            <a:r>
              <a:rPr lang="en-CA" dirty="0"/>
              <a:t>Next stock assessment 2020</a:t>
            </a:r>
          </a:p>
          <a:p>
            <a:pPr lvl="1"/>
            <a:r>
              <a:rPr lang="en-CA" dirty="0"/>
              <a:t>Bluefin Tuna 2 stocks</a:t>
            </a:r>
          </a:p>
          <a:p>
            <a:pPr lvl="2"/>
            <a:r>
              <a:rPr lang="en-CA" dirty="0"/>
              <a:t>Eastern and western (2017)</a:t>
            </a:r>
          </a:p>
          <a:p>
            <a:pPr lvl="2"/>
            <a:r>
              <a:rPr lang="en-CA" dirty="0"/>
              <a:t>Next stock assessment in 2020</a:t>
            </a:r>
          </a:p>
          <a:p>
            <a:endParaRPr lang="en-CA" dirty="0"/>
          </a:p>
        </p:txBody>
      </p:sp>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638550" y="975903"/>
            <a:ext cx="66675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Summary Northern Temperate Tunas</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F88C3DED-CD4C-47CD-99EB-207CF4606E48}"/>
              </a:ext>
            </a:extLst>
          </p:cNvPr>
          <p:cNvPicPr>
            <a:picLocks noChangeAspect="1"/>
          </p:cNvPicPr>
          <p:nvPr/>
        </p:nvPicPr>
        <p:blipFill>
          <a:blip r:embed="rId3"/>
          <a:stretch>
            <a:fillRect/>
          </a:stretch>
        </p:blipFill>
        <p:spPr>
          <a:xfrm>
            <a:off x="460478" y="2395486"/>
            <a:ext cx="4999328" cy="3319514"/>
          </a:xfrm>
          <a:prstGeom prst="rect">
            <a:avLst/>
          </a:prstGeom>
        </p:spPr>
      </p:pic>
    </p:spTree>
    <p:extLst>
      <p:ext uri="{BB962C8B-B14F-4D97-AF65-F5344CB8AC3E}">
        <p14:creationId xmlns:p14="http://schemas.microsoft.com/office/powerpoint/2010/main" val="1762162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638550" y="975903"/>
            <a:ext cx="66675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Executive Summary- Albacore</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Rectangle 1">
            <a:extLst>
              <a:ext uri="{FF2B5EF4-FFF2-40B4-BE49-F238E27FC236}">
                <a16:creationId xmlns:a16="http://schemas.microsoft.com/office/drawing/2014/main" id="{9CC47DD9-D809-490F-BC46-8E7C92DD14B9}"/>
              </a:ext>
            </a:extLst>
          </p:cNvPr>
          <p:cNvSpPr/>
          <p:nvPr/>
        </p:nvSpPr>
        <p:spPr>
          <a:xfrm>
            <a:off x="517742" y="1890096"/>
            <a:ext cx="9693058" cy="646331"/>
          </a:xfrm>
          <a:prstGeom prst="rect">
            <a:avLst/>
          </a:prstGeom>
        </p:spPr>
        <p:txBody>
          <a:bodyPr wrap="square">
            <a:spAutoFit/>
          </a:bodyPr>
          <a:lstStyle/>
          <a:p>
            <a:r>
              <a:rPr lang="en-US" dirty="0"/>
              <a:t>Spider plots representing the relative performance of the HCR adopted in Rec 17-04, </a:t>
            </a:r>
            <a:endParaRPr lang="en-CA" dirty="0">
              <a:latin typeface="CIDFont+F1"/>
            </a:endParaRPr>
          </a:p>
          <a:p>
            <a:r>
              <a:rPr lang="en-US" dirty="0">
                <a:latin typeface="CIDFont+F1"/>
              </a:rPr>
              <a:t>- Updated in 2019 alternative  HCR </a:t>
            </a:r>
            <a:endParaRPr lang="en-CA" dirty="0"/>
          </a:p>
        </p:txBody>
      </p:sp>
      <p:pic>
        <p:nvPicPr>
          <p:cNvPr id="3" name="Picture 2">
            <a:extLst>
              <a:ext uri="{FF2B5EF4-FFF2-40B4-BE49-F238E27FC236}">
                <a16:creationId xmlns:a16="http://schemas.microsoft.com/office/drawing/2014/main" id="{16674B65-8133-4EDA-999B-D3B45B594CD9}"/>
              </a:ext>
            </a:extLst>
          </p:cNvPr>
          <p:cNvPicPr>
            <a:picLocks noChangeAspect="1"/>
          </p:cNvPicPr>
          <p:nvPr/>
        </p:nvPicPr>
        <p:blipFill rotWithShape="1">
          <a:blip r:embed="rId3"/>
          <a:srcRect l="25788" t="40472" r="40411" b="6287"/>
          <a:stretch/>
        </p:blipFill>
        <p:spPr>
          <a:xfrm>
            <a:off x="6943725" y="2558236"/>
            <a:ext cx="4829174" cy="4080579"/>
          </a:xfrm>
          <a:prstGeom prst="rect">
            <a:avLst/>
          </a:prstGeom>
        </p:spPr>
      </p:pic>
      <p:pic>
        <p:nvPicPr>
          <p:cNvPr id="6" name="Picture 5">
            <a:extLst>
              <a:ext uri="{FF2B5EF4-FFF2-40B4-BE49-F238E27FC236}">
                <a16:creationId xmlns:a16="http://schemas.microsoft.com/office/drawing/2014/main" id="{C8EFA2C8-ABD4-4C2E-ACE7-5F78C01EA595}"/>
              </a:ext>
            </a:extLst>
          </p:cNvPr>
          <p:cNvPicPr>
            <a:picLocks noChangeAspect="1"/>
          </p:cNvPicPr>
          <p:nvPr/>
        </p:nvPicPr>
        <p:blipFill rotWithShape="1">
          <a:blip r:embed="rId4"/>
          <a:srcRect l="38527" t="38748" r="34452" b="16246"/>
          <a:stretch/>
        </p:blipFill>
        <p:spPr>
          <a:xfrm>
            <a:off x="333375" y="2591423"/>
            <a:ext cx="4648200" cy="4153334"/>
          </a:xfrm>
          <a:prstGeom prst="rect">
            <a:avLst/>
          </a:prstGeom>
        </p:spPr>
      </p:pic>
      <p:sp>
        <p:nvSpPr>
          <p:cNvPr id="7" name="TextBox 6">
            <a:extLst>
              <a:ext uri="{FF2B5EF4-FFF2-40B4-BE49-F238E27FC236}">
                <a16:creationId xmlns:a16="http://schemas.microsoft.com/office/drawing/2014/main" id="{8580A741-7938-4861-A8AA-030CB84AB8C9}"/>
              </a:ext>
            </a:extLst>
          </p:cNvPr>
          <p:cNvSpPr txBox="1"/>
          <p:nvPr/>
        </p:nvSpPr>
        <p:spPr>
          <a:xfrm>
            <a:off x="3527512" y="3175870"/>
            <a:ext cx="1427967" cy="369332"/>
          </a:xfrm>
          <a:prstGeom prst="rect">
            <a:avLst/>
          </a:prstGeom>
          <a:noFill/>
        </p:spPr>
        <p:txBody>
          <a:bodyPr wrap="square" rtlCol="0">
            <a:spAutoFit/>
          </a:bodyPr>
          <a:lstStyle/>
          <a:p>
            <a:r>
              <a:rPr lang="en-CA" dirty="0"/>
              <a:t>2018</a:t>
            </a:r>
          </a:p>
        </p:txBody>
      </p:sp>
      <p:sp>
        <p:nvSpPr>
          <p:cNvPr id="8" name="TextBox 7">
            <a:extLst>
              <a:ext uri="{FF2B5EF4-FFF2-40B4-BE49-F238E27FC236}">
                <a16:creationId xmlns:a16="http://schemas.microsoft.com/office/drawing/2014/main" id="{93F32826-A917-43AB-81BD-E71BE0D9C6EB}"/>
              </a:ext>
            </a:extLst>
          </p:cNvPr>
          <p:cNvSpPr txBox="1"/>
          <p:nvPr/>
        </p:nvSpPr>
        <p:spPr>
          <a:xfrm>
            <a:off x="10023562" y="3156820"/>
            <a:ext cx="1427967" cy="369332"/>
          </a:xfrm>
          <a:prstGeom prst="rect">
            <a:avLst/>
          </a:prstGeom>
          <a:noFill/>
        </p:spPr>
        <p:txBody>
          <a:bodyPr wrap="square" rtlCol="0">
            <a:spAutoFit/>
          </a:bodyPr>
          <a:lstStyle/>
          <a:p>
            <a:r>
              <a:rPr lang="en-CA" dirty="0"/>
              <a:t>2019</a:t>
            </a:r>
          </a:p>
        </p:txBody>
      </p:sp>
    </p:spTree>
    <p:extLst>
      <p:ext uri="{BB962C8B-B14F-4D97-AF65-F5344CB8AC3E}">
        <p14:creationId xmlns:p14="http://schemas.microsoft.com/office/powerpoint/2010/main" val="2466453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981200" y="704088"/>
            <a:ext cx="8229600" cy="743712"/>
          </a:xfrm>
        </p:spPr>
        <p:txBody>
          <a:bodyPr>
            <a:normAutofit/>
          </a:bodyPr>
          <a:lstStyle/>
          <a:p>
            <a:r>
              <a:rPr lang="en-US" sz="3600" b="1" dirty="0">
                <a:solidFill>
                  <a:srgbClr val="0070C0"/>
                </a:solidFill>
                <a:latin typeface="Cambria" panose="02040503050406030204" pitchFamily="18" charset="0"/>
              </a:rPr>
              <a:t>Phase 8 and 9 time frame and budget</a:t>
            </a:r>
          </a:p>
        </p:txBody>
      </p:sp>
      <p:pic>
        <p:nvPicPr>
          <p:cNvPr id="4" name="Content Placeholder 3" descr="banner.jpg"/>
          <p:cNvPicPr>
            <a:picLocks noGrp="1" noChangeAspect="1"/>
          </p:cNvPicPr>
          <p:nvPr>
            <p:ph idx="1"/>
          </p:nvPr>
        </p:nvPicPr>
        <p:blipFill>
          <a:blip r:embed="rId3" cstate="print"/>
          <a:srcRect b="24000"/>
          <a:stretch>
            <a:fillRect/>
          </a:stretch>
        </p:blipFill>
        <p:spPr>
          <a:xfrm>
            <a:off x="1524000" y="0"/>
            <a:ext cx="9144000" cy="868680"/>
          </a:xfrm>
        </p:spPr>
      </p:pic>
      <p:sp>
        <p:nvSpPr>
          <p:cNvPr id="6" name="Content Placeholder 2"/>
          <p:cNvSpPr txBox="1">
            <a:spLocks/>
          </p:cNvSpPr>
          <p:nvPr/>
        </p:nvSpPr>
        <p:spPr>
          <a:xfrm>
            <a:off x="1953198" y="1485594"/>
            <a:ext cx="8229600" cy="264564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a:buClr>
                <a:srgbClr val="0F6FC6">
                  <a:lumMod val="75000"/>
                </a:srgbClr>
              </a:buClr>
              <a:buSzPct val="75000"/>
            </a:pPr>
            <a:r>
              <a:rPr lang="en-US" sz="1800" b="1" dirty="0">
                <a:solidFill>
                  <a:srgbClr val="002060"/>
                </a:solidFill>
                <a:latin typeface="Cambria" panose="02040503050406030204" pitchFamily="18" charset="0"/>
              </a:rPr>
              <a:t>Phase 8 (21 February 2018 - 20 September 2019)</a:t>
            </a:r>
          </a:p>
          <a:p>
            <a:pPr marL="450850" indent="-273050">
              <a:buClr>
                <a:srgbClr val="0F6FC6">
                  <a:lumMod val="75000"/>
                </a:srgbClr>
              </a:buClr>
              <a:buSzPct val="75000"/>
              <a:buFont typeface="Wingdings" panose="05000000000000000000" pitchFamily="2" charset="2"/>
              <a:buChar char="Ø"/>
            </a:pPr>
            <a:r>
              <a:rPr lang="en-US" sz="1600" b="1" dirty="0">
                <a:solidFill>
                  <a:srgbClr val="002060"/>
                </a:solidFill>
                <a:latin typeface="Cambria" panose="02040503050406030204" pitchFamily="18" charset="0"/>
              </a:rPr>
              <a:t>6 months extension needed for better addressing the current research needs (new study on bluefin growth in farms initiated). </a:t>
            </a:r>
          </a:p>
          <a:p>
            <a:pPr marL="450850" indent="-273050">
              <a:buClr>
                <a:srgbClr val="0F6FC6">
                  <a:lumMod val="75000"/>
                </a:srgbClr>
              </a:buClr>
              <a:buSzPct val="75000"/>
              <a:buFont typeface="Wingdings" panose="05000000000000000000" pitchFamily="2" charset="2"/>
              <a:buChar char="Ø"/>
            </a:pPr>
            <a:r>
              <a:rPr lang="en-US" sz="1800" b="1" dirty="0">
                <a:solidFill>
                  <a:srgbClr val="002060"/>
                </a:solidFill>
                <a:latin typeface="Cambria" panose="02040503050406030204" pitchFamily="18" charset="0"/>
              </a:rPr>
              <a:t>Phase 9 (1 January 2019 – 31 December 2019)</a:t>
            </a:r>
          </a:p>
          <a:p>
            <a:pPr marL="177800" indent="0">
              <a:buClr>
                <a:srgbClr val="0F6FC6">
                  <a:lumMod val="75000"/>
                </a:srgbClr>
              </a:buClr>
              <a:buSzPct val="75000"/>
              <a:buNone/>
            </a:pPr>
            <a:r>
              <a:rPr lang="en-US" sz="1600" b="1" dirty="0">
                <a:solidFill>
                  <a:srgbClr val="002060"/>
                </a:solidFill>
                <a:latin typeface="Cambria" panose="02040503050406030204" pitchFamily="18" charset="0"/>
              </a:rPr>
              <a:t>	will be possibly extended</a:t>
            </a:r>
          </a:p>
          <a:p>
            <a:pPr>
              <a:buClr>
                <a:srgbClr val="0F6FC6">
                  <a:lumMod val="75000"/>
                </a:srgbClr>
              </a:buClr>
              <a:buSzPct val="75000"/>
              <a:buFont typeface="Wingdings" panose="05000000000000000000" pitchFamily="2" charset="2"/>
              <a:buChar char="Ø"/>
            </a:pPr>
            <a:endParaRPr lang="en-US" sz="1800" dirty="0">
              <a:solidFill>
                <a:srgbClr val="002060"/>
              </a:solidFill>
              <a:latin typeface="Cambria" panose="02040503050406030204" pitchFamily="18" charset="0"/>
            </a:endParaRPr>
          </a:p>
          <a:p>
            <a:pPr marL="0" indent="0">
              <a:buClr>
                <a:srgbClr val="0F6FC6">
                  <a:lumMod val="75000"/>
                </a:srgbClr>
              </a:buClr>
              <a:buSzPct val="75000"/>
              <a:buNone/>
            </a:pPr>
            <a:endParaRPr lang="en-US" sz="1600" dirty="0">
              <a:solidFill>
                <a:srgbClr val="002060"/>
              </a:solidFill>
              <a:latin typeface="Cambria" panose="02040503050406030204" pitchFamily="18" charset="0"/>
            </a:endParaRPr>
          </a:p>
          <a:p>
            <a:pPr>
              <a:buClr>
                <a:srgbClr val="0F6FC6">
                  <a:lumMod val="75000"/>
                </a:srgbClr>
              </a:buClr>
              <a:buSzPct val="75000"/>
              <a:buFont typeface="Wingdings" panose="05000000000000000000" pitchFamily="2" charset="2"/>
              <a:buChar char="Ø"/>
            </a:pPr>
            <a:endParaRPr lang="en-US" sz="1600" dirty="0">
              <a:solidFill>
                <a:srgbClr val="002060"/>
              </a:solidFill>
              <a:latin typeface="Cambria" panose="02040503050406030204" pitchFamily="18" charset="0"/>
            </a:endParaRPr>
          </a:p>
        </p:txBody>
      </p:sp>
      <p:sp>
        <p:nvSpPr>
          <p:cNvPr id="2" name="Date Placeholder 1"/>
          <p:cNvSpPr>
            <a:spLocks noGrp="1"/>
          </p:cNvSpPr>
          <p:nvPr>
            <p:ph type="dt" sz="half" idx="10"/>
          </p:nvPr>
        </p:nvSpPr>
        <p:spPr>
          <a:xfrm>
            <a:off x="1703512" y="6492875"/>
            <a:ext cx="2133600" cy="365125"/>
          </a:xfrm>
        </p:spPr>
        <p:txBody>
          <a:bodyPr/>
          <a:lstStyle/>
          <a:p>
            <a:fld id="{B15F04EC-617D-438C-88D0-CB529942F7E7}" type="datetime5">
              <a:rPr lang="en-US">
                <a:solidFill>
                  <a:srgbClr val="002060"/>
                </a:solidFill>
              </a:rPr>
              <a:pPr/>
              <a:t>18-Nov-19</a:t>
            </a:fld>
            <a:endParaRPr lang="en-US" dirty="0">
              <a:solidFill>
                <a:srgbClr val="002060"/>
              </a:solidFill>
            </a:endParaRPr>
          </a:p>
        </p:txBody>
      </p:sp>
      <p:sp>
        <p:nvSpPr>
          <p:cNvPr id="3" name="Footer Placeholder 2"/>
          <p:cNvSpPr>
            <a:spLocks noGrp="1"/>
          </p:cNvSpPr>
          <p:nvPr>
            <p:ph type="ftr" sz="quarter" idx="11"/>
          </p:nvPr>
        </p:nvSpPr>
        <p:spPr>
          <a:xfrm>
            <a:off x="4419600" y="6492874"/>
            <a:ext cx="3352800" cy="365125"/>
          </a:xfrm>
        </p:spPr>
        <p:txBody>
          <a:bodyPr/>
          <a:lstStyle/>
          <a:p>
            <a:r>
              <a:rPr lang="en-US" dirty="0">
                <a:solidFill>
                  <a:srgbClr val="002060"/>
                </a:solidFill>
              </a:rPr>
              <a:t>ICCAT Secretariat</a:t>
            </a:r>
          </a:p>
        </p:txBody>
      </p:sp>
      <p:sp>
        <p:nvSpPr>
          <p:cNvPr id="7" name="Slide Number Placeholder 6"/>
          <p:cNvSpPr>
            <a:spLocks noGrp="1"/>
          </p:cNvSpPr>
          <p:nvPr>
            <p:ph type="sldNum" sz="quarter" idx="12"/>
          </p:nvPr>
        </p:nvSpPr>
        <p:spPr>
          <a:xfrm>
            <a:off x="10210800" y="6493883"/>
            <a:ext cx="228600" cy="365125"/>
          </a:xfrm>
        </p:spPr>
        <p:txBody>
          <a:bodyPr/>
          <a:lstStyle/>
          <a:p>
            <a:fld id="{DE50DEB3-00C6-4B15-95D3-20297EEC9831}" type="slidenum">
              <a:rPr lang="en-US" sz="1400">
                <a:solidFill>
                  <a:srgbClr val="002060"/>
                </a:solidFill>
              </a:rPr>
              <a:pPr/>
              <a:t>43</a:t>
            </a:fld>
            <a:endParaRPr lang="en-US" sz="1400" dirty="0">
              <a:solidFill>
                <a:srgbClr val="002060"/>
              </a:solidFill>
            </a:endParaRPr>
          </a:p>
        </p:txBody>
      </p:sp>
      <p:sp>
        <p:nvSpPr>
          <p:cNvPr id="8" name="Rectangle 7"/>
          <p:cNvSpPr/>
          <p:nvPr/>
        </p:nvSpPr>
        <p:spPr>
          <a:xfrm>
            <a:off x="1520261" y="6669360"/>
            <a:ext cx="9162000" cy="19039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prstClr val="white"/>
              </a:solidFill>
              <a:latin typeface="Cambria" panose="02040503050406030204" pitchFamily="18" charset="0"/>
            </a:endParaRPr>
          </a:p>
        </p:txBody>
      </p:sp>
      <p:graphicFrame>
        <p:nvGraphicFramePr>
          <p:cNvPr id="9" name="Table 8">
            <a:extLst>
              <a:ext uri="{FF2B5EF4-FFF2-40B4-BE49-F238E27FC236}">
                <a16:creationId xmlns:a16="http://schemas.microsoft.com/office/drawing/2014/main" id="{1538F502-C312-4A67-A5B5-B078E639B823}"/>
              </a:ext>
            </a:extLst>
          </p:cNvPr>
          <p:cNvGraphicFramePr>
            <a:graphicFrameLocks noGrp="1"/>
          </p:cNvGraphicFramePr>
          <p:nvPr>
            <p:extLst>
              <p:ext uri="{D42A27DB-BD31-4B8C-83A1-F6EECF244321}">
                <p14:modId xmlns:p14="http://schemas.microsoft.com/office/powerpoint/2010/main" val="4159906546"/>
              </p:ext>
            </p:extLst>
          </p:nvPr>
        </p:nvGraphicFramePr>
        <p:xfrm>
          <a:off x="2330825" y="3092825"/>
          <a:ext cx="7413810" cy="3527987"/>
        </p:xfrm>
        <a:graphic>
          <a:graphicData uri="http://schemas.openxmlformats.org/drawingml/2006/table">
            <a:tbl>
              <a:tblPr firstRow="1" firstCol="1" bandRow="1">
                <a:tableStyleId>{5C22544A-7EE6-4342-B048-85BDC9FD1C3A}</a:tableStyleId>
              </a:tblPr>
              <a:tblGrid>
                <a:gridCol w="2471270">
                  <a:extLst>
                    <a:ext uri="{9D8B030D-6E8A-4147-A177-3AD203B41FA5}">
                      <a16:colId xmlns:a16="http://schemas.microsoft.com/office/drawing/2014/main" val="3241111149"/>
                    </a:ext>
                  </a:extLst>
                </a:gridCol>
                <a:gridCol w="2471270">
                  <a:extLst>
                    <a:ext uri="{9D8B030D-6E8A-4147-A177-3AD203B41FA5}">
                      <a16:colId xmlns:a16="http://schemas.microsoft.com/office/drawing/2014/main" val="3592947856"/>
                    </a:ext>
                  </a:extLst>
                </a:gridCol>
                <a:gridCol w="2471270">
                  <a:extLst>
                    <a:ext uri="{9D8B030D-6E8A-4147-A177-3AD203B41FA5}">
                      <a16:colId xmlns:a16="http://schemas.microsoft.com/office/drawing/2014/main" val="64856996"/>
                    </a:ext>
                  </a:extLst>
                </a:gridCol>
              </a:tblGrid>
              <a:tr h="307903">
                <a:tc>
                  <a:txBody>
                    <a:bodyPr/>
                    <a:lstStyle/>
                    <a:p>
                      <a:pPr>
                        <a:spcAft>
                          <a:spcPts val="0"/>
                        </a:spcAft>
                        <a:tabLst>
                          <a:tab pos="540385" algn="l"/>
                          <a:tab pos="4860925" algn="r"/>
                          <a:tab pos="5671185" algn="r"/>
                        </a:tabLst>
                      </a:pPr>
                      <a:r>
                        <a:rPr lang="en-GB" sz="1000" kern="0" dirty="0">
                          <a:effectLst/>
                        </a:rPr>
                        <a:t> </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en-GB" sz="1000" kern="0" dirty="0">
                          <a:effectLst/>
                        </a:rPr>
                        <a:t>Phase 8</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en-GB" sz="1000" kern="0">
                          <a:effectLst/>
                        </a:rPr>
                        <a:t>Phase 9</a:t>
                      </a:r>
                      <a:endParaRPr lang="es-ES" sz="1000" b="1" i="1"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13735558"/>
                  </a:ext>
                </a:extLst>
              </a:tr>
              <a:tr h="460012">
                <a:tc>
                  <a:txBody>
                    <a:bodyPr/>
                    <a:lstStyle/>
                    <a:p>
                      <a:pPr>
                        <a:spcAft>
                          <a:spcPts val="0"/>
                        </a:spcAft>
                        <a:tabLst>
                          <a:tab pos="540385" algn="l"/>
                          <a:tab pos="4860925" algn="r"/>
                          <a:tab pos="5671185" algn="r"/>
                        </a:tabLst>
                      </a:pPr>
                      <a:r>
                        <a:rPr lang="fr-FR" sz="1000" kern="100" dirty="0">
                          <a:effectLst/>
                        </a:rPr>
                        <a:t>Coordination</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dirty="0">
                          <a:effectLst/>
                        </a:rPr>
                        <a:t> 312,500.00 € </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dirty="0">
                          <a:effectLst/>
                        </a:rPr>
                        <a:t> 285,000.00 € </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83536263"/>
                  </a:ext>
                </a:extLst>
              </a:tr>
              <a:tr h="460012">
                <a:tc>
                  <a:txBody>
                    <a:bodyPr/>
                    <a:lstStyle/>
                    <a:p>
                      <a:pPr>
                        <a:spcAft>
                          <a:spcPts val="0"/>
                        </a:spcAft>
                        <a:tabLst>
                          <a:tab pos="540385" algn="l"/>
                          <a:tab pos="4860925" algn="r"/>
                          <a:tab pos="5671185" algn="r"/>
                        </a:tabLst>
                      </a:pPr>
                      <a:r>
                        <a:rPr lang="fr-FR" sz="1000" kern="100" dirty="0">
                          <a:effectLst/>
                        </a:rPr>
                        <a:t>Data </a:t>
                      </a:r>
                      <a:r>
                        <a:rPr lang="fr-FR" sz="1000" kern="100" dirty="0" err="1">
                          <a:effectLst/>
                        </a:rPr>
                        <a:t>Recovery</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a:effectLst/>
                        </a:rPr>
                        <a:t> 58,000.00 € </a:t>
                      </a:r>
                      <a:endParaRPr lang="es-ES" sz="1000" b="1" i="1"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dirty="0">
                          <a:effectLst/>
                        </a:rPr>
                        <a:t> 20,000.00 € </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63039660"/>
                  </a:ext>
                </a:extLst>
              </a:tr>
              <a:tr h="460012">
                <a:tc>
                  <a:txBody>
                    <a:bodyPr/>
                    <a:lstStyle/>
                    <a:p>
                      <a:pPr>
                        <a:spcAft>
                          <a:spcPts val="0"/>
                        </a:spcAft>
                        <a:tabLst>
                          <a:tab pos="540385" algn="l"/>
                          <a:tab pos="4860925" algn="r"/>
                          <a:tab pos="5671185" algn="r"/>
                        </a:tabLst>
                      </a:pPr>
                      <a:r>
                        <a:rPr lang="fr-FR" sz="1000" kern="100" dirty="0">
                          <a:effectLst/>
                        </a:rPr>
                        <a:t>Independent Indices</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a:effectLst/>
                        </a:rPr>
                        <a:t> 494,500.00 € </a:t>
                      </a:r>
                      <a:endParaRPr lang="es-ES" sz="1000" b="1" i="1"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dirty="0">
                          <a:effectLst/>
                        </a:rPr>
                        <a:t> 512,000.00 € </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40640269"/>
                  </a:ext>
                </a:extLst>
              </a:tr>
              <a:tr h="460012">
                <a:tc>
                  <a:txBody>
                    <a:bodyPr/>
                    <a:lstStyle/>
                    <a:p>
                      <a:pPr>
                        <a:spcAft>
                          <a:spcPts val="0"/>
                        </a:spcAft>
                        <a:tabLst>
                          <a:tab pos="540385" algn="l"/>
                          <a:tab pos="4860925" algn="r"/>
                          <a:tab pos="5671185" algn="r"/>
                        </a:tabLst>
                      </a:pPr>
                      <a:r>
                        <a:rPr lang="fr-FR" sz="1000" kern="100" dirty="0" err="1">
                          <a:effectLst/>
                        </a:rPr>
                        <a:t>Biological</a:t>
                      </a:r>
                      <a:r>
                        <a:rPr lang="fr-FR" sz="1000" kern="100" dirty="0">
                          <a:effectLst/>
                        </a:rPr>
                        <a:t> </a:t>
                      </a:r>
                      <a:r>
                        <a:rPr lang="fr-FR" sz="1000" kern="100" dirty="0" err="1">
                          <a:effectLst/>
                        </a:rPr>
                        <a:t>Studies</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a:effectLst/>
                        </a:rPr>
                        <a:t> 583,000.00 € </a:t>
                      </a:r>
                      <a:endParaRPr lang="es-ES" sz="1000" b="1" i="1"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dirty="0">
                          <a:effectLst/>
                        </a:rPr>
                        <a:t> 585,000.00 € </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07209484"/>
                  </a:ext>
                </a:extLst>
              </a:tr>
              <a:tr h="460012">
                <a:tc>
                  <a:txBody>
                    <a:bodyPr/>
                    <a:lstStyle/>
                    <a:p>
                      <a:pPr>
                        <a:spcAft>
                          <a:spcPts val="0"/>
                        </a:spcAft>
                        <a:tabLst>
                          <a:tab pos="540385" algn="l"/>
                          <a:tab pos="4860925" algn="r"/>
                          <a:tab pos="5671185" algn="r"/>
                        </a:tabLst>
                      </a:pPr>
                      <a:r>
                        <a:rPr lang="fr-FR" sz="1000" kern="100" dirty="0" err="1">
                          <a:effectLst/>
                        </a:rPr>
                        <a:t>Tagging</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a:effectLst/>
                        </a:rPr>
                        <a:t> 159,000.00 € </a:t>
                      </a:r>
                      <a:endParaRPr lang="es-ES" sz="1000" b="1" i="1"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dirty="0">
                          <a:effectLst/>
                        </a:rPr>
                        <a:t> 208,000.00 € </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956771641"/>
                  </a:ext>
                </a:extLst>
              </a:tr>
              <a:tr h="460012">
                <a:tc>
                  <a:txBody>
                    <a:bodyPr/>
                    <a:lstStyle/>
                    <a:p>
                      <a:pPr>
                        <a:spcAft>
                          <a:spcPts val="0"/>
                        </a:spcAft>
                        <a:tabLst>
                          <a:tab pos="540385" algn="l"/>
                          <a:tab pos="4860925" algn="r"/>
                          <a:tab pos="5671185" algn="r"/>
                        </a:tabLst>
                      </a:pPr>
                      <a:r>
                        <a:rPr lang="fr-FR" sz="1000" kern="100" dirty="0" err="1">
                          <a:effectLst/>
                        </a:rPr>
                        <a:t>Modelling</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a:effectLst/>
                        </a:rPr>
                        <a:t> 143,000.00 € </a:t>
                      </a:r>
                      <a:endParaRPr lang="es-ES" sz="1000" b="1" i="1"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dirty="0">
                          <a:effectLst/>
                        </a:rPr>
                        <a:t> 140,000.00 € </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28022486"/>
                  </a:ext>
                </a:extLst>
              </a:tr>
              <a:tr h="460012">
                <a:tc>
                  <a:txBody>
                    <a:bodyPr/>
                    <a:lstStyle/>
                    <a:p>
                      <a:pPr>
                        <a:spcAft>
                          <a:spcPts val="0"/>
                        </a:spcAft>
                        <a:tabLst>
                          <a:tab pos="540385" algn="l"/>
                          <a:tab pos="4860925" algn="r"/>
                          <a:tab pos="5671185" algn="r"/>
                        </a:tabLst>
                      </a:pPr>
                      <a:r>
                        <a:rPr lang="fr-FR" sz="1000" kern="100" dirty="0">
                          <a:effectLst/>
                        </a:rPr>
                        <a:t>FINAL</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a:effectLst/>
                        </a:rPr>
                        <a:t> 1,750,000.00 € </a:t>
                      </a:r>
                      <a:endParaRPr lang="es-ES" sz="1000" b="1" i="1"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tabLst>
                          <a:tab pos="540385" algn="l"/>
                          <a:tab pos="4860925" algn="r"/>
                          <a:tab pos="5671185" algn="r"/>
                        </a:tabLst>
                      </a:pPr>
                      <a:r>
                        <a:rPr lang="fr-FR" sz="1000" kern="100" dirty="0">
                          <a:effectLst/>
                        </a:rPr>
                        <a:t> 1,750,000.00 € </a:t>
                      </a:r>
                      <a:endParaRPr lang="es-ES" sz="1000" b="1" i="1"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03404609"/>
                  </a:ext>
                </a:extLst>
              </a:tr>
            </a:tbl>
          </a:graphicData>
        </a:graphic>
      </p:graphicFrame>
      <p:sp>
        <p:nvSpPr>
          <p:cNvPr id="10" name="TextBox 9">
            <a:extLst>
              <a:ext uri="{FF2B5EF4-FFF2-40B4-BE49-F238E27FC236}">
                <a16:creationId xmlns:a16="http://schemas.microsoft.com/office/drawing/2014/main" id="{BB6DCB63-9B8C-4096-B5FE-BCEBC8AEAABE}"/>
              </a:ext>
            </a:extLst>
          </p:cNvPr>
          <p:cNvSpPr txBox="1"/>
          <p:nvPr/>
        </p:nvSpPr>
        <p:spPr>
          <a:xfrm>
            <a:off x="4799857" y="3599513"/>
            <a:ext cx="1740733" cy="338554"/>
          </a:xfrm>
          <a:prstGeom prst="rect">
            <a:avLst/>
          </a:prstGeom>
          <a:noFill/>
        </p:spPr>
        <p:txBody>
          <a:bodyPr wrap="none" rtlCol="0">
            <a:spAutoFit/>
          </a:bodyPr>
          <a:lstStyle/>
          <a:p>
            <a:r>
              <a:rPr lang="es-ES" sz="1600" dirty="0">
                <a:solidFill>
                  <a:srgbClr val="002060"/>
                </a:solidFill>
                <a:latin typeface="Cambria" panose="02040503050406030204" pitchFamily="18" charset="0"/>
              </a:rPr>
              <a:t> </a:t>
            </a:r>
            <a:r>
              <a:rPr lang="es-ES" sz="1600" dirty="0" err="1">
                <a:solidFill>
                  <a:srgbClr val="002060"/>
                </a:solidFill>
                <a:latin typeface="Cambria" panose="02040503050406030204" pitchFamily="18" charset="0"/>
              </a:rPr>
              <a:t>Approved</a:t>
            </a:r>
            <a:r>
              <a:rPr lang="es-ES" sz="1600" dirty="0">
                <a:solidFill>
                  <a:srgbClr val="002060"/>
                </a:solidFill>
                <a:latin typeface="Cambria" panose="02040503050406030204" pitchFamily="18" charset="0"/>
              </a:rPr>
              <a:t> </a:t>
            </a:r>
            <a:r>
              <a:rPr lang="es-ES" sz="1600" dirty="0" err="1">
                <a:solidFill>
                  <a:srgbClr val="002060"/>
                </a:solidFill>
                <a:latin typeface="Cambria" panose="02040503050406030204" pitchFamily="18" charset="0"/>
              </a:rPr>
              <a:t>budget</a:t>
            </a:r>
            <a:endParaRPr lang="es-ES" sz="1600"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277125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6124575" y="909228"/>
            <a:ext cx="35528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GBYP Program</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F2A5DE5F-2E43-40CD-B04C-9B97585C017B}"/>
              </a:ext>
            </a:extLst>
          </p:cNvPr>
          <p:cNvPicPr>
            <a:picLocks noChangeAspect="1"/>
          </p:cNvPicPr>
          <p:nvPr/>
        </p:nvPicPr>
        <p:blipFill rotWithShape="1">
          <a:blip r:embed="rId3"/>
          <a:srcRect l="14589" t="17351" r="28390" b="20548"/>
          <a:stretch/>
        </p:blipFill>
        <p:spPr>
          <a:xfrm>
            <a:off x="2768253" y="2329841"/>
            <a:ext cx="6951945" cy="4258850"/>
          </a:xfrm>
          <a:prstGeom prst="rect">
            <a:avLst/>
          </a:prstGeom>
        </p:spPr>
      </p:pic>
    </p:spTree>
    <p:extLst>
      <p:ext uri="{BB962C8B-B14F-4D97-AF65-F5344CB8AC3E}">
        <p14:creationId xmlns:p14="http://schemas.microsoft.com/office/powerpoint/2010/main" val="1447898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645" y="-1"/>
            <a:ext cx="12260758" cy="1164772"/>
          </a:xfrm>
        </p:spPr>
      </p:pic>
      <p:sp>
        <p:nvSpPr>
          <p:cNvPr id="12" name="TextBox 11">
            <a:extLst>
              <a:ext uri="{FF2B5EF4-FFF2-40B4-BE49-F238E27FC236}">
                <a16:creationId xmlns:a16="http://schemas.microsoft.com/office/drawing/2014/main" id="{30B57818-FB13-4766-AC14-9666A62932B1}"/>
              </a:ext>
            </a:extLst>
          </p:cNvPr>
          <p:cNvSpPr txBox="1"/>
          <p:nvPr/>
        </p:nvSpPr>
        <p:spPr>
          <a:xfrm>
            <a:off x="4903913" y="607662"/>
            <a:ext cx="9158261" cy="461665"/>
          </a:xfrm>
          <a:prstGeom prst="rect">
            <a:avLst/>
          </a:prstGeom>
          <a:noFill/>
        </p:spPr>
        <p:txBody>
          <a:bodyPr wrap="square" rtlCol="0">
            <a:spAutoFit/>
          </a:bodyPr>
          <a:lstStyle/>
          <a:p>
            <a:r>
              <a:rPr lang="en-GB" sz="2400" b="1" dirty="0">
                <a:solidFill>
                  <a:schemeClr val="bg1"/>
                </a:solidFill>
                <a:latin typeface="Times New Roman" panose="02020603050405020304" pitchFamily="18" charset="0"/>
                <a:cs typeface="Times New Roman" panose="02020603050405020304" pitchFamily="18" charset="0"/>
              </a:rPr>
              <a:t>Research Programs - GBYP</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5EC7473-24A1-41F5-A9E9-DE33EA676965}"/>
              </a:ext>
            </a:extLst>
          </p:cNvPr>
          <p:cNvSpPr txBox="1"/>
          <p:nvPr/>
        </p:nvSpPr>
        <p:spPr>
          <a:xfrm>
            <a:off x="1641924" y="1466327"/>
            <a:ext cx="9243790" cy="4862870"/>
          </a:xfrm>
          <a:prstGeom prst="rect">
            <a:avLst/>
          </a:prstGeom>
          <a:noFill/>
        </p:spPr>
        <p:txBody>
          <a:bodyPr wrap="square" rtlCol="0">
            <a:spAutoFit/>
          </a:bodyPr>
          <a:lstStyle/>
          <a:p>
            <a:r>
              <a:rPr lang="en-GB" sz="2400" b="1" dirty="0">
                <a:latin typeface="Times New Roman" panose="02020603050405020304" pitchFamily="18" charset="0"/>
                <a:cs typeface="Times New Roman" panose="02020603050405020304" pitchFamily="18" charset="0"/>
              </a:rPr>
              <a:t>GBYP Coordination Phases 8 &amp; 9</a:t>
            </a:r>
            <a:endParaRPr lang="en-US" sz="2400" b="1"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4 Steering Committee Meetings </a:t>
            </a:r>
          </a:p>
          <a:p>
            <a:pPr marL="800100" lvl="1"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40 contracts signed to undertake activities </a:t>
            </a:r>
          </a:p>
          <a:p>
            <a:pPr marL="800100" lvl="1"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3 workshops (reproduction, growth and e-tags deployment methodologies)</a:t>
            </a:r>
          </a:p>
          <a:p>
            <a:pPr marL="800100" lvl="1" indent="-342900">
              <a:buFont typeface="Arial" panose="020B0604020202020204" pitchFamily="34" charset="0"/>
              <a:buChar char="•"/>
            </a:pPr>
            <a:r>
              <a:rPr lang="en-GB" sz="2000" b="1" dirty="0">
                <a:latin typeface="Times New Roman" panose="02020603050405020304" pitchFamily="18" charset="0"/>
                <a:cs typeface="Times New Roman" panose="02020603050405020304" pitchFamily="18" charset="0"/>
              </a:rPr>
              <a:t>Phase 8 final report submission</a:t>
            </a:r>
          </a:p>
          <a:p>
            <a:pPr marL="800100" lvl="1" indent="-342900">
              <a:buFont typeface="Arial" panose="020B0604020202020204" pitchFamily="34" charset="0"/>
              <a:buChar char="•"/>
            </a:pPr>
            <a:endParaRPr lang="en-GB" sz="2000" b="1" dirty="0">
              <a:latin typeface="Times New Roman" panose="02020603050405020304" pitchFamily="18" charset="0"/>
              <a:cs typeface="Times New Roman" panose="02020603050405020304" pitchFamily="18" charset="0"/>
            </a:endParaRPr>
          </a:p>
          <a:p>
            <a:pPr marL="179388" indent="-179388">
              <a:buClr>
                <a:schemeClr val="accent1">
                  <a:lumMod val="75000"/>
                </a:schemeClr>
              </a:buClr>
              <a:buSzPct val="75000"/>
            </a:pPr>
            <a:r>
              <a:rPr lang="en-US" sz="2400" b="1" dirty="0">
                <a:latin typeface="Cambria" panose="02040503050406030204" pitchFamily="18" charset="0"/>
              </a:rPr>
              <a:t>Catch data</a:t>
            </a:r>
          </a:p>
          <a:p>
            <a:pPr marL="977900" lvl="1" indent="-342900">
              <a:buClr>
                <a:schemeClr val="accent1">
                  <a:lumMod val="75000"/>
                </a:schemeClr>
              </a:buClr>
              <a:buSzPct val="75000"/>
              <a:buFont typeface="Wingdings" panose="05000000000000000000" pitchFamily="2" charset="2"/>
              <a:buChar char="§"/>
            </a:pPr>
            <a:r>
              <a:rPr lang="en-US" sz="2000" b="1" dirty="0">
                <a:latin typeface="Cambria" panose="02040503050406030204" pitchFamily="18" charset="0"/>
              </a:rPr>
              <a:t>Ancient traps data recovery (5 Italian traps; XVIII-XX century)</a:t>
            </a:r>
          </a:p>
          <a:p>
            <a:pPr marL="977900" lvl="1" indent="-342900">
              <a:buClr>
                <a:schemeClr val="accent1">
                  <a:lumMod val="75000"/>
                </a:schemeClr>
              </a:buClr>
              <a:buSzPct val="75000"/>
              <a:buFont typeface="Wingdings" panose="05000000000000000000" pitchFamily="2" charset="2"/>
              <a:buChar char="§"/>
            </a:pPr>
            <a:r>
              <a:rPr lang="en-US" sz="2000" b="1" dirty="0">
                <a:latin typeface="Cambria" panose="02040503050406030204" pitchFamily="18" charset="0"/>
              </a:rPr>
              <a:t>Recent catch data (ICES reports 1962-1978)</a:t>
            </a:r>
          </a:p>
          <a:p>
            <a:pPr marL="450850" indent="-273050">
              <a:buClr>
                <a:schemeClr val="accent1">
                  <a:lumMod val="75000"/>
                </a:schemeClr>
              </a:buClr>
              <a:buSzPct val="75000"/>
              <a:buFont typeface="Wingdings" panose="05000000000000000000" pitchFamily="2" charset="2"/>
              <a:buChar char="Ø"/>
            </a:pPr>
            <a:endParaRPr lang="en-US" sz="2000" b="1" dirty="0">
              <a:latin typeface="Cambria" panose="02040503050406030204" pitchFamily="18" charset="0"/>
            </a:endParaRPr>
          </a:p>
          <a:p>
            <a:pPr marL="179388" indent="-179388">
              <a:buClr>
                <a:schemeClr val="accent1">
                  <a:lumMod val="75000"/>
                </a:schemeClr>
              </a:buClr>
              <a:buSzPct val="75000"/>
            </a:pPr>
            <a:r>
              <a:rPr lang="en-US" sz="2400" b="1" dirty="0">
                <a:latin typeface="Cambria" panose="02040503050406030204" pitchFamily="18" charset="0"/>
              </a:rPr>
              <a:t>Electronic tags datasets</a:t>
            </a:r>
          </a:p>
          <a:p>
            <a:pPr marL="886460" lvl="1" indent="-342900">
              <a:buClr>
                <a:schemeClr val="accent1">
                  <a:lumMod val="75000"/>
                </a:schemeClr>
              </a:buClr>
              <a:buSzPct val="75000"/>
              <a:buFont typeface="Wingdings" panose="05000000000000000000" pitchFamily="2" charset="2"/>
              <a:buChar char="§"/>
            </a:pPr>
            <a:r>
              <a:rPr lang="en-US" sz="2000" b="1" dirty="0">
                <a:latin typeface="Cambria" panose="02040503050406030204" pitchFamily="18" charset="0"/>
              </a:rPr>
              <a:t>41 electronic tags deployed in 2016-2017 off Canada and in 2017 off Ireland</a:t>
            </a:r>
          </a:p>
          <a:p>
            <a:pPr marL="886460" lvl="1" indent="-342900">
              <a:buClr>
                <a:schemeClr val="accent1">
                  <a:lumMod val="75000"/>
                </a:schemeClr>
              </a:buClr>
              <a:buSzPct val="75000"/>
              <a:buFont typeface="Wingdings" panose="05000000000000000000" pitchFamily="2" charset="2"/>
              <a:buChar char="§"/>
            </a:pPr>
            <a:r>
              <a:rPr lang="en-US" sz="2000" b="1" dirty="0">
                <a:latin typeface="Cambria" panose="02040503050406030204" pitchFamily="18" charset="0"/>
              </a:rPr>
              <a:t>220 electronic tags deployed in Western Atlantic from 2002 to 2009</a:t>
            </a:r>
            <a:endParaRPr lang="en-US" b="1" dirty="0"/>
          </a:p>
          <a:p>
            <a:endParaRPr lang="en-US" b="1" dirty="0"/>
          </a:p>
        </p:txBody>
      </p:sp>
    </p:spTree>
    <p:extLst>
      <p:ext uri="{BB962C8B-B14F-4D97-AF65-F5344CB8AC3E}">
        <p14:creationId xmlns:p14="http://schemas.microsoft.com/office/powerpoint/2010/main" val="2208712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2733" y="1324653"/>
            <a:ext cx="2198913" cy="567226"/>
          </a:xfrm>
        </p:spPr>
        <p:txBody>
          <a:bodyPr anchor="t">
            <a:normAutofit/>
          </a:bodyPr>
          <a:lstStyle/>
          <a:p>
            <a:r>
              <a:rPr lang="en-US" sz="2800" b="1" dirty="0">
                <a:solidFill>
                  <a:srgbClr val="0070C0"/>
                </a:solidFill>
                <a:latin typeface="Cambria" panose="02040503050406030204" pitchFamily="18" charset="0"/>
              </a:rPr>
              <a:t>MSE</a:t>
            </a: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1999" cy="1228725"/>
          </a:xfrm>
        </p:spPr>
      </p:pic>
      <p:sp>
        <p:nvSpPr>
          <p:cNvPr id="6" name="Content Placeholder 2"/>
          <p:cNvSpPr txBox="1">
            <a:spLocks/>
          </p:cNvSpPr>
          <p:nvPr/>
        </p:nvSpPr>
        <p:spPr>
          <a:xfrm>
            <a:off x="340179" y="1921814"/>
            <a:ext cx="5497285" cy="463222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lvl="0" indent="-179388" defTabSz="914400">
              <a:buClr>
                <a:srgbClr val="0F6FC6">
                  <a:lumMod val="75000"/>
                </a:srgbClr>
              </a:buClr>
              <a:buSzPct val="75000"/>
            </a:pPr>
            <a:r>
              <a:rPr lang="en-US" sz="2000" b="1" dirty="0">
                <a:solidFill>
                  <a:srgbClr val="002060"/>
                </a:solidFill>
                <a:latin typeface="Cambria" panose="02040503050406030204" pitchFamily="18" charset="0"/>
              </a:rPr>
              <a:t>Funding for MSE development expert.</a:t>
            </a:r>
          </a:p>
          <a:p>
            <a:pPr marL="0" lvl="0" indent="0" defTabSz="914400">
              <a:buClr>
                <a:srgbClr val="0F6FC6">
                  <a:lumMod val="75000"/>
                </a:srgbClr>
              </a:buClr>
              <a:buSzPct val="75000"/>
              <a:buNone/>
            </a:pPr>
            <a:endParaRPr lang="en-US" sz="2000" b="1" dirty="0">
              <a:solidFill>
                <a:srgbClr val="002060"/>
              </a:solidFill>
              <a:latin typeface="Cambria" panose="02040503050406030204" pitchFamily="18" charset="0"/>
            </a:endParaRPr>
          </a:p>
          <a:p>
            <a:pPr marL="179388" lvl="0" indent="-179388" defTabSz="914400">
              <a:buClr>
                <a:srgbClr val="0F6FC6">
                  <a:lumMod val="75000"/>
                </a:srgbClr>
              </a:buClr>
              <a:buSzPct val="75000"/>
            </a:pPr>
            <a:r>
              <a:rPr lang="en-US" sz="2200" b="1" dirty="0">
                <a:solidFill>
                  <a:srgbClr val="002060"/>
                </a:solidFill>
                <a:latin typeface="Cambria" panose="02040503050406030204" pitchFamily="18" charset="0"/>
              </a:rPr>
              <a:t>Support for BFT MSE Technical Group, funding the attendance of Chair, contracted expert and several members of the group to relevant meetings.</a:t>
            </a:r>
          </a:p>
          <a:p>
            <a:pPr marL="0" lvl="0" indent="0" defTabSz="914400">
              <a:buClr>
                <a:srgbClr val="0F6FC6">
                  <a:lumMod val="75000"/>
                </a:srgbClr>
              </a:buClr>
              <a:buSzPct val="75000"/>
              <a:buNone/>
            </a:pPr>
            <a:endParaRPr lang="en-US" sz="2200" b="1" dirty="0">
              <a:solidFill>
                <a:srgbClr val="002060"/>
              </a:solidFill>
              <a:latin typeface="Cambria" panose="02040503050406030204" pitchFamily="18" charset="0"/>
            </a:endParaRPr>
          </a:p>
          <a:p>
            <a:pPr marL="179388" lvl="0" indent="-179388" defTabSz="914400">
              <a:buClr>
                <a:srgbClr val="0F6FC6">
                  <a:lumMod val="75000"/>
                </a:srgbClr>
              </a:buClr>
              <a:buSzPct val="75000"/>
            </a:pP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Meetings supported in 2019:</a:t>
            </a:r>
          </a:p>
          <a:p>
            <a:pPr marL="829310" lvl="1" indent="-285750" defTabSz="914400">
              <a:spcBef>
                <a:spcPts val="0"/>
              </a:spcBef>
              <a:buClr>
                <a:srgbClr val="0F6FC6">
                  <a:lumMod val="75000"/>
                </a:srgbClr>
              </a:buClr>
              <a:buSzPct val="100000"/>
              <a:buFont typeface="Arial" panose="020B0604020202020204" pitchFamily="34" charset="0"/>
              <a:buChar char="•"/>
            </a:pPr>
            <a:r>
              <a:rPr lang="en-GB" sz="1700" b="1" dirty="0">
                <a:solidFill>
                  <a:prstClr val="black"/>
                </a:solidFill>
                <a:latin typeface="Cambria" panose="02040503050406030204" pitchFamily="18" charset="0"/>
                <a:ea typeface="Cambria" panose="02040503050406030204" pitchFamily="18" charset="0"/>
              </a:rPr>
              <a:t>MSE BFT Technical Group meetings held in Madrid in February 2019, </a:t>
            </a:r>
          </a:p>
          <a:p>
            <a:pPr marL="829310" lvl="1" indent="-285750" defTabSz="914400">
              <a:spcBef>
                <a:spcPts val="0"/>
              </a:spcBef>
              <a:buClr>
                <a:srgbClr val="0F6FC6">
                  <a:lumMod val="75000"/>
                </a:srgbClr>
              </a:buClr>
              <a:buSzPct val="100000"/>
              <a:buFont typeface="Arial" panose="020B0604020202020204" pitchFamily="34" charset="0"/>
              <a:buChar char="•"/>
            </a:pPr>
            <a:r>
              <a:rPr lang="en-GB" sz="1700" b="1" dirty="0">
                <a:solidFill>
                  <a:prstClr val="black"/>
                </a:solidFill>
                <a:latin typeface="Cambria" panose="02040503050406030204" pitchFamily="18" charset="0"/>
                <a:ea typeface="Cambria" panose="02040503050406030204" pitchFamily="18" charset="0"/>
              </a:rPr>
              <a:t>MSE BFT Technical Group meetings held in Saint Andrews in July 2019 and,</a:t>
            </a:r>
          </a:p>
          <a:p>
            <a:pPr marL="829310" lvl="1" indent="-285750" defTabSz="914400">
              <a:spcBef>
                <a:spcPts val="0"/>
              </a:spcBef>
              <a:buClr>
                <a:srgbClr val="0F6FC6">
                  <a:lumMod val="75000"/>
                </a:srgbClr>
              </a:buClr>
              <a:buSzPct val="100000"/>
              <a:buFont typeface="Arial" panose="020B0604020202020204" pitchFamily="34" charset="0"/>
              <a:buChar char="•"/>
            </a:pPr>
            <a:r>
              <a:rPr lang="en-GB" sz="1700" b="1" dirty="0">
                <a:solidFill>
                  <a:prstClr val="black"/>
                </a:solidFill>
                <a:latin typeface="Cambria" panose="02040503050406030204" pitchFamily="18" charset="0"/>
                <a:ea typeface="Cambria" panose="02040503050406030204" pitchFamily="18" charset="0"/>
              </a:rPr>
              <a:t>MSE BFT Technical Group meetings held at ICCAT headquarters in September 2019. </a:t>
            </a:r>
            <a:endParaRPr lang="en-US" sz="1700" b="1" dirty="0">
              <a:solidFill>
                <a:prstClr val="black"/>
              </a:solidFill>
              <a:latin typeface="Cambria" panose="02040503050406030204" pitchFamily="18" charset="0"/>
              <a:ea typeface="Cambria" panose="02040503050406030204" pitchFamily="18" charset="0"/>
            </a:endParaRPr>
          </a:p>
          <a:p>
            <a:pPr marL="179388" lvl="0" indent="-179388" defTabSz="914400">
              <a:buClr>
                <a:srgbClr val="0F6FC6">
                  <a:lumMod val="75000"/>
                </a:srgbClr>
              </a:buClr>
              <a:buSzPct val="75000"/>
            </a:pPr>
            <a:endParaRPr kumimoji="0" lang="en-US" sz="20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11" name="Rectangle 10">
            <a:extLst>
              <a:ext uri="{FF2B5EF4-FFF2-40B4-BE49-F238E27FC236}">
                <a16:creationId xmlns:a16="http://schemas.microsoft.com/office/drawing/2014/main" id="{BF68CBBB-7A4D-4882-91E2-3E107E508C6F}"/>
              </a:ext>
            </a:extLst>
          </p:cNvPr>
          <p:cNvSpPr/>
          <p:nvPr/>
        </p:nvSpPr>
        <p:spPr>
          <a:xfrm>
            <a:off x="5436063" y="392276"/>
            <a:ext cx="387324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GBYP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itle 4">
            <a:extLst>
              <a:ext uri="{FF2B5EF4-FFF2-40B4-BE49-F238E27FC236}">
                <a16:creationId xmlns:a16="http://schemas.microsoft.com/office/drawing/2014/main" id="{AC7C4FAC-E590-4CF7-AF44-D35734273E65}"/>
              </a:ext>
            </a:extLst>
          </p:cNvPr>
          <p:cNvSpPr txBox="1">
            <a:spLocks/>
          </p:cNvSpPr>
          <p:nvPr/>
        </p:nvSpPr>
        <p:spPr>
          <a:xfrm>
            <a:off x="6858000" y="1158645"/>
            <a:ext cx="2198913" cy="567226"/>
          </a:xfrm>
          <a:prstGeom prst="rect">
            <a:avLst/>
          </a:prstGeom>
        </p:spPr>
        <p:txBody>
          <a:bodyPr vert="horz" lIns="0" rIns="0" bIns="0" anchor="t">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14400"/>
            <a:r>
              <a:rPr lang="en-US" sz="2800" b="1" dirty="0">
                <a:solidFill>
                  <a:srgbClr val="0070C0"/>
                </a:solidFill>
                <a:latin typeface="Cambria" panose="02040503050406030204" pitchFamily="18" charset="0"/>
              </a:rPr>
              <a:t>Phase 10</a:t>
            </a:r>
          </a:p>
        </p:txBody>
      </p:sp>
      <p:cxnSp>
        <p:nvCxnSpPr>
          <p:cNvPr id="7" name="Straight Connector 6">
            <a:extLst>
              <a:ext uri="{FF2B5EF4-FFF2-40B4-BE49-F238E27FC236}">
                <a16:creationId xmlns:a16="http://schemas.microsoft.com/office/drawing/2014/main" id="{B8DEAE76-4ABD-46E6-9BD8-939A7ED65466}"/>
              </a:ext>
            </a:extLst>
          </p:cNvPr>
          <p:cNvCxnSpPr>
            <a:cxnSpLocks/>
            <a:stCxn id="4" idx="2"/>
          </p:cNvCxnSpPr>
          <p:nvPr/>
        </p:nvCxnSpPr>
        <p:spPr>
          <a:xfrm>
            <a:off x="6096000" y="1228725"/>
            <a:ext cx="76200" cy="574623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9805236-4458-4FAB-9E4D-EF7A1B20AD1B}"/>
              </a:ext>
            </a:extLst>
          </p:cNvPr>
          <p:cNvSpPr/>
          <p:nvPr/>
        </p:nvSpPr>
        <p:spPr>
          <a:xfrm>
            <a:off x="6416911" y="1779687"/>
            <a:ext cx="5568262" cy="5078313"/>
          </a:xfrm>
          <a:prstGeom prst="rect">
            <a:avLst/>
          </a:prstGeom>
        </p:spPr>
        <p:txBody>
          <a:bodyPr wrap="square">
            <a:spAutoFit/>
          </a:bodyPr>
          <a:lstStyle/>
          <a:p>
            <a:pPr marL="285750" indent="-285750">
              <a:buFont typeface="Wingdings" panose="05000000000000000000" pitchFamily="2" charset="2"/>
              <a:buChar char="§"/>
            </a:pPr>
            <a:r>
              <a:rPr lang="en-US" b="1" dirty="0"/>
              <a:t>Continuation of key elements related to:</a:t>
            </a:r>
          </a:p>
          <a:p>
            <a:r>
              <a:rPr lang="en-US" b="1" dirty="0">
                <a:solidFill>
                  <a:srgbClr val="C00000"/>
                </a:solidFill>
              </a:rPr>
              <a:t>	  Fishery independent indices: </a:t>
            </a:r>
          </a:p>
          <a:p>
            <a:r>
              <a:rPr lang="en-US" b="1" dirty="0">
                <a:solidFill>
                  <a:srgbClr val="C00000"/>
                </a:solidFill>
              </a:rPr>
              <a:t>	  Data recovery</a:t>
            </a:r>
          </a:p>
          <a:p>
            <a:r>
              <a:rPr lang="en-US" b="1" dirty="0">
                <a:solidFill>
                  <a:srgbClr val="C00000"/>
                </a:solidFill>
              </a:rPr>
              <a:t>	  Tagging: </a:t>
            </a:r>
          </a:p>
          <a:p>
            <a:r>
              <a:rPr lang="en-US" b="1" dirty="0">
                <a:solidFill>
                  <a:srgbClr val="C00000"/>
                </a:solidFill>
              </a:rPr>
              <a:t>	  Biological studies: </a:t>
            </a:r>
          </a:p>
          <a:p>
            <a:r>
              <a:rPr lang="en-US" b="1" dirty="0">
                <a:solidFill>
                  <a:srgbClr val="C00000"/>
                </a:solidFill>
              </a:rPr>
              <a:t>	  Modelling:</a:t>
            </a:r>
          </a:p>
          <a:p>
            <a:endParaRPr lang="en-US" b="1" dirty="0">
              <a:solidFill>
                <a:srgbClr val="C00000"/>
              </a:solidFill>
            </a:endParaRPr>
          </a:p>
          <a:p>
            <a:pPr marL="285750" indent="-285750">
              <a:buSzPct val="151000"/>
              <a:buFont typeface="Arial" panose="020B0604020202020204" pitchFamily="34" charset="0"/>
              <a:buChar char="•"/>
            </a:pPr>
            <a:r>
              <a:rPr lang="en-US" b="1" dirty="0"/>
              <a:t>Feasibility study for the application of acoustic surveys to the development and validation of fishery independent indices</a:t>
            </a:r>
          </a:p>
          <a:p>
            <a:pPr marL="285750" indent="-285750">
              <a:buSzPct val="151000"/>
              <a:buFont typeface="Arial" panose="020B0604020202020204" pitchFamily="34" charset="0"/>
              <a:buChar char="•"/>
            </a:pPr>
            <a:endParaRPr lang="en-US" b="1" dirty="0"/>
          </a:p>
          <a:p>
            <a:pPr marL="285750" indent="-285750">
              <a:buSzPct val="151000"/>
              <a:buFont typeface="Arial" panose="020B0604020202020204" pitchFamily="34" charset="0"/>
              <a:buChar char="•"/>
            </a:pPr>
            <a:r>
              <a:rPr lang="en-US" b="1" dirty="0"/>
              <a:t>Hold workshop on close-kin methodologies</a:t>
            </a:r>
          </a:p>
          <a:p>
            <a:pPr>
              <a:buSzPct val="151000"/>
            </a:pPr>
            <a:endParaRPr lang="en-US" b="1" dirty="0"/>
          </a:p>
          <a:p>
            <a:pPr marL="285750" indent="-285750">
              <a:buSzPct val="151000"/>
              <a:buFont typeface="Arial" panose="020B0604020202020204" pitchFamily="34" charset="0"/>
              <a:buChar char="•"/>
            </a:pPr>
            <a:r>
              <a:rPr lang="en-US" b="1" dirty="0"/>
              <a:t>Development and application of habitat models in CPUE standardization</a:t>
            </a:r>
          </a:p>
          <a:p>
            <a:pPr marL="285750" indent="-285750">
              <a:buSzPct val="151000"/>
              <a:buFont typeface="Arial" panose="020B0604020202020204" pitchFamily="34" charset="0"/>
              <a:buChar char="•"/>
            </a:pPr>
            <a:endParaRPr lang="en-US" b="1" dirty="0"/>
          </a:p>
          <a:p>
            <a:pPr marL="285750" indent="-285750">
              <a:buSzPct val="151000"/>
              <a:buFont typeface="Arial" panose="020B0604020202020204" pitchFamily="34" charset="0"/>
              <a:buChar char="•"/>
            </a:pPr>
            <a:r>
              <a:rPr lang="en-US" b="1" dirty="0"/>
              <a:t>Continue implementation of “BFT growth in farms study</a:t>
            </a:r>
            <a:endParaRPr lang="en-CA" dirty="0"/>
          </a:p>
        </p:txBody>
      </p:sp>
    </p:spTree>
    <p:extLst>
      <p:ext uri="{BB962C8B-B14F-4D97-AF65-F5344CB8AC3E}">
        <p14:creationId xmlns:p14="http://schemas.microsoft.com/office/powerpoint/2010/main" val="89101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333749" y="966378"/>
            <a:ext cx="80867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BFT E State of Stock and Outlook</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8677F22A-D489-46BD-9557-7590A3CC08D9}"/>
              </a:ext>
            </a:extLst>
          </p:cNvPr>
          <p:cNvPicPr>
            <a:picLocks noChangeAspect="1"/>
          </p:cNvPicPr>
          <p:nvPr/>
        </p:nvPicPr>
        <p:blipFill rotWithShape="1">
          <a:blip r:embed="rId3"/>
          <a:srcRect l="13430" t="27652" r="27965" b="12691"/>
          <a:stretch/>
        </p:blipFill>
        <p:spPr>
          <a:xfrm>
            <a:off x="1651268" y="1565565"/>
            <a:ext cx="9387934" cy="5126620"/>
          </a:xfrm>
          <a:prstGeom prst="rect">
            <a:avLst/>
          </a:prstGeom>
        </p:spPr>
      </p:pic>
    </p:spTree>
    <p:extLst>
      <p:ext uri="{BB962C8B-B14F-4D97-AF65-F5344CB8AC3E}">
        <p14:creationId xmlns:p14="http://schemas.microsoft.com/office/powerpoint/2010/main" val="968789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2743201" y="966378"/>
            <a:ext cx="8677274" cy="954107"/>
          </a:xfrm>
          <a:prstGeom prst="rect">
            <a:avLst/>
          </a:prstGeom>
        </p:spPr>
        <p:txBody>
          <a:bodyPr wrap="square">
            <a:spAutoFit/>
          </a:bodyPr>
          <a:lstStyle/>
          <a:p>
            <a:pPr lvl="0">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Western Bluefin Tuna –</a:t>
            </a:r>
            <a:r>
              <a:rPr lang="en-US" sz="2800" b="1" i="1" dirty="0">
                <a:solidFill>
                  <a:prstClr val="white"/>
                </a:solidFill>
                <a:latin typeface="Arial" panose="020B0604020202020204" pitchFamily="34" charset="0"/>
              </a:rPr>
              <a:t>State of Stock and Outlook</a:t>
            </a:r>
            <a:endParaRPr lang="en-CA" sz="280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DC45A8A4-F779-4525-BA42-E60D6DEA76EB}"/>
              </a:ext>
            </a:extLst>
          </p:cNvPr>
          <p:cNvPicPr>
            <a:picLocks noChangeAspect="1"/>
          </p:cNvPicPr>
          <p:nvPr/>
        </p:nvPicPr>
        <p:blipFill rotWithShape="1">
          <a:blip r:embed="rId3"/>
          <a:srcRect l="37891" t="27864" r="37421" b="4709"/>
          <a:stretch/>
        </p:blipFill>
        <p:spPr>
          <a:xfrm>
            <a:off x="838200" y="1585342"/>
            <a:ext cx="3552825" cy="5205562"/>
          </a:xfrm>
          <a:prstGeom prst="rect">
            <a:avLst/>
          </a:prstGeom>
        </p:spPr>
      </p:pic>
      <p:pic>
        <p:nvPicPr>
          <p:cNvPr id="6" name="Picture 5">
            <a:extLst>
              <a:ext uri="{FF2B5EF4-FFF2-40B4-BE49-F238E27FC236}">
                <a16:creationId xmlns:a16="http://schemas.microsoft.com/office/drawing/2014/main" id="{51839EA0-582D-42FF-B918-FAACB81B3C46}"/>
              </a:ext>
            </a:extLst>
          </p:cNvPr>
          <p:cNvPicPr>
            <a:picLocks noChangeAspect="1"/>
          </p:cNvPicPr>
          <p:nvPr/>
        </p:nvPicPr>
        <p:blipFill rotWithShape="1">
          <a:blip r:embed="rId4"/>
          <a:srcRect l="35156" t="49855" r="50000" b="27572"/>
          <a:stretch/>
        </p:blipFill>
        <p:spPr>
          <a:xfrm>
            <a:off x="6600824" y="2905124"/>
            <a:ext cx="4331721" cy="3533775"/>
          </a:xfrm>
          <a:prstGeom prst="rect">
            <a:avLst/>
          </a:prstGeom>
        </p:spPr>
      </p:pic>
      <p:sp>
        <p:nvSpPr>
          <p:cNvPr id="7" name="Rectangle 6">
            <a:extLst>
              <a:ext uri="{FF2B5EF4-FFF2-40B4-BE49-F238E27FC236}">
                <a16:creationId xmlns:a16="http://schemas.microsoft.com/office/drawing/2014/main" id="{9FB83F7B-EF82-4F70-8FD2-117A29171FE3}"/>
              </a:ext>
            </a:extLst>
          </p:cNvPr>
          <p:cNvSpPr/>
          <p:nvPr/>
        </p:nvSpPr>
        <p:spPr>
          <a:xfrm>
            <a:off x="6315075" y="1943785"/>
            <a:ext cx="6096000" cy="707886"/>
          </a:xfrm>
          <a:prstGeom prst="rect">
            <a:avLst/>
          </a:prstGeom>
        </p:spPr>
        <p:txBody>
          <a:bodyPr>
            <a:spAutoFit/>
          </a:bodyPr>
          <a:lstStyle/>
          <a:p>
            <a:r>
              <a:rPr lang="en-US" sz="2000" b="1" dirty="0">
                <a:solidFill>
                  <a:schemeClr val="bg1"/>
                </a:solidFill>
              </a:rPr>
              <a:t>Kobe II matrix giving the probability</a:t>
            </a:r>
          </a:p>
          <a:p>
            <a:r>
              <a:rPr lang="en-US" sz="2000" b="1" dirty="0">
                <a:solidFill>
                  <a:schemeClr val="bg1"/>
                </a:solidFill>
              </a:rPr>
              <a:t>that overfishing not occurring (F≤F0.1)</a:t>
            </a:r>
            <a:endParaRPr lang="en-CA" sz="2000" b="1" dirty="0">
              <a:solidFill>
                <a:schemeClr val="bg1"/>
              </a:solidFill>
            </a:endParaRPr>
          </a:p>
        </p:txBody>
      </p:sp>
      <p:sp>
        <p:nvSpPr>
          <p:cNvPr id="8" name="TextBox 7">
            <a:extLst>
              <a:ext uri="{FF2B5EF4-FFF2-40B4-BE49-F238E27FC236}">
                <a16:creationId xmlns:a16="http://schemas.microsoft.com/office/drawing/2014/main" id="{4AB35BA3-2BB6-4D2F-B402-45BA8E7BE75A}"/>
              </a:ext>
            </a:extLst>
          </p:cNvPr>
          <p:cNvSpPr txBox="1"/>
          <p:nvPr/>
        </p:nvSpPr>
        <p:spPr>
          <a:xfrm>
            <a:off x="9000565" y="6488668"/>
            <a:ext cx="3496235" cy="369332"/>
          </a:xfrm>
          <a:prstGeom prst="rect">
            <a:avLst/>
          </a:prstGeom>
          <a:noFill/>
        </p:spPr>
        <p:txBody>
          <a:bodyPr wrap="square" rtlCol="0">
            <a:spAutoFit/>
          </a:bodyPr>
          <a:lstStyle/>
          <a:p>
            <a:r>
              <a:rPr lang="en-CA" dirty="0">
                <a:solidFill>
                  <a:srgbClr val="FFFF00"/>
                </a:solidFill>
              </a:rPr>
              <a:t>From 2017 stock assessment</a:t>
            </a:r>
          </a:p>
        </p:txBody>
      </p:sp>
    </p:spTree>
    <p:extLst>
      <p:ext uri="{BB962C8B-B14F-4D97-AF65-F5344CB8AC3E}">
        <p14:creationId xmlns:p14="http://schemas.microsoft.com/office/powerpoint/2010/main" val="2480953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95000">
              <a:schemeClr val="accent6">
                <a:lumMod val="7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100013"/>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4762499" y="842553"/>
            <a:ext cx="45720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ABFT  Progress on MSE</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Content Placeholder 2">
            <a:extLst>
              <a:ext uri="{FF2B5EF4-FFF2-40B4-BE49-F238E27FC236}">
                <a16:creationId xmlns:a16="http://schemas.microsoft.com/office/drawing/2014/main" id="{38A722BF-6912-439B-9CD0-D0A71CE4C720}"/>
              </a:ext>
            </a:extLst>
          </p:cNvPr>
          <p:cNvSpPr txBox="1">
            <a:spLocks/>
          </p:cNvSpPr>
          <p:nvPr/>
        </p:nvSpPr>
        <p:spPr>
          <a:xfrm>
            <a:off x="400050" y="2190750"/>
            <a:ext cx="11572875" cy="4181475"/>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342900" indent="-342900" defTabSz="457200">
              <a:lnSpc>
                <a:spcPct val="100000"/>
              </a:lnSpc>
              <a:spcBef>
                <a:spcPts val="0"/>
              </a:spcBef>
              <a:buSzPct val="150000"/>
            </a:pPr>
            <a:r>
              <a:rPr lang="en-CA" sz="2000" dirty="0">
                <a:solidFill>
                  <a:prstClr val="black"/>
                </a:solidFill>
                <a:latin typeface="Calibri" panose="020F0502020204030204"/>
              </a:rPr>
              <a:t>BFT MSE Process began in 2015 (Rec 15-07), although work was conducted prior </a:t>
            </a:r>
          </a:p>
          <a:p>
            <a:pPr marL="342900" indent="-342900" defTabSz="457200">
              <a:lnSpc>
                <a:spcPct val="100000"/>
              </a:lnSpc>
              <a:spcBef>
                <a:spcPts val="0"/>
              </a:spcBef>
              <a:buSzPct val="150000"/>
            </a:pPr>
            <a:r>
              <a:rPr lang="en-CA" sz="2000" dirty="0">
                <a:solidFill>
                  <a:prstClr val="black"/>
                </a:solidFill>
                <a:latin typeface="Calibri" panose="020F0502020204030204"/>
              </a:rPr>
              <a:t>Between 2016 and 2017 there were a number meetings to discuss approach and Develop the MSE framework.</a:t>
            </a:r>
          </a:p>
          <a:p>
            <a:pPr marL="1257300" lvl="2" indent="-342900" defTabSz="457200">
              <a:lnSpc>
                <a:spcPct val="100000"/>
              </a:lnSpc>
              <a:spcBef>
                <a:spcPts val="0"/>
              </a:spcBef>
              <a:buSzPct val="150000"/>
            </a:pPr>
            <a:r>
              <a:rPr lang="en-CA" sz="2000" dirty="0">
                <a:solidFill>
                  <a:prstClr val="black"/>
                </a:solidFill>
                <a:latin typeface="Calibri" panose="020F0502020204030204"/>
              </a:rPr>
              <a:t>5 Core Modelling group</a:t>
            </a:r>
          </a:p>
          <a:p>
            <a:pPr marL="1257300" lvl="2" indent="-342900" defTabSz="457200">
              <a:lnSpc>
                <a:spcPct val="100000"/>
              </a:lnSpc>
              <a:spcBef>
                <a:spcPts val="0"/>
              </a:spcBef>
              <a:buSzPct val="150000"/>
            </a:pPr>
            <a:r>
              <a:rPr lang="en-CA" sz="2000" dirty="0">
                <a:solidFill>
                  <a:prstClr val="black"/>
                </a:solidFill>
                <a:latin typeface="Calibri" panose="020F0502020204030204"/>
              </a:rPr>
              <a:t>Joint </a:t>
            </a:r>
            <a:r>
              <a:rPr lang="en-CA" sz="2000" dirty="0" err="1">
                <a:solidFill>
                  <a:prstClr val="black"/>
                </a:solidFill>
                <a:latin typeface="Calibri" panose="020F0502020204030204"/>
              </a:rPr>
              <a:t>tRFMO</a:t>
            </a:r>
            <a:r>
              <a:rPr lang="en-CA" sz="2000" dirty="0">
                <a:solidFill>
                  <a:prstClr val="black"/>
                </a:solidFill>
                <a:latin typeface="Calibri" panose="020F0502020204030204"/>
              </a:rPr>
              <a:t> MSE Meetings</a:t>
            </a:r>
          </a:p>
          <a:p>
            <a:pPr marL="1257300" lvl="2" indent="-342900" defTabSz="457200">
              <a:lnSpc>
                <a:spcPct val="100000"/>
              </a:lnSpc>
              <a:spcBef>
                <a:spcPts val="0"/>
              </a:spcBef>
              <a:buSzPct val="150000"/>
            </a:pPr>
            <a:r>
              <a:rPr lang="en-CA" sz="2000" dirty="0">
                <a:solidFill>
                  <a:prstClr val="black"/>
                </a:solidFill>
                <a:latin typeface="Calibri" panose="020F0502020204030204"/>
              </a:rPr>
              <a:t>Intersessional meetings, and</a:t>
            </a:r>
          </a:p>
          <a:p>
            <a:pPr marL="1257300" lvl="2" indent="-342900" defTabSz="457200">
              <a:lnSpc>
                <a:spcPct val="100000"/>
              </a:lnSpc>
              <a:spcBef>
                <a:spcPts val="0"/>
              </a:spcBef>
              <a:buSzPct val="150000"/>
            </a:pPr>
            <a:r>
              <a:rPr lang="en-CA" sz="2000" dirty="0">
                <a:solidFill>
                  <a:prstClr val="black"/>
                </a:solidFill>
                <a:latin typeface="Calibri" panose="020F0502020204030204"/>
              </a:rPr>
              <a:t>Science and Managers dialogue.</a:t>
            </a:r>
          </a:p>
          <a:p>
            <a:pPr marL="342900" indent="-342900" defTabSz="457200">
              <a:lnSpc>
                <a:spcPct val="100000"/>
              </a:lnSpc>
              <a:spcBef>
                <a:spcPts val="0"/>
              </a:spcBef>
              <a:buSzPct val="150000"/>
            </a:pPr>
            <a:r>
              <a:rPr lang="en-CA" sz="2000" dirty="0">
                <a:solidFill>
                  <a:prstClr val="black"/>
                </a:solidFill>
                <a:latin typeface="Calibri" panose="020F0502020204030204"/>
              </a:rPr>
              <a:t>Originally schedule anticipated MSE framework providing interim BFT advice for 2020.</a:t>
            </a:r>
          </a:p>
          <a:p>
            <a:pPr marL="342900" indent="-342900" defTabSz="457200">
              <a:lnSpc>
                <a:spcPct val="100000"/>
              </a:lnSpc>
              <a:spcBef>
                <a:spcPts val="0"/>
              </a:spcBef>
              <a:buSzPct val="150000"/>
            </a:pPr>
            <a:r>
              <a:rPr lang="en-CA" sz="2000" dirty="0">
                <a:solidFill>
                  <a:prstClr val="black"/>
                </a:solidFill>
                <a:latin typeface="Calibri" panose="020F0502020204030204"/>
              </a:rPr>
              <a:t>Delayed due to requirement to conduct full assessment in 2017 and other issues.</a:t>
            </a:r>
          </a:p>
          <a:p>
            <a:pPr marL="342900" indent="-342900" defTabSz="457200">
              <a:lnSpc>
                <a:spcPct val="100000"/>
              </a:lnSpc>
              <a:spcBef>
                <a:spcPts val="0"/>
              </a:spcBef>
              <a:buSzPct val="150000"/>
            </a:pPr>
            <a:r>
              <a:rPr lang="en-US" sz="2000" dirty="0">
                <a:solidFill>
                  <a:prstClr val="black"/>
                </a:solidFill>
                <a:latin typeface="Calibri" panose="020F0502020204030204"/>
              </a:rPr>
              <a:t>2018 April MSE-BFT Meeting (Madeira), recognized complexity of process and SCRS recommended  to the Commission a more realistic schedule for completing the MSE.</a:t>
            </a:r>
          </a:p>
          <a:p>
            <a:pPr marL="342900" indent="-342900" defTabSz="457200">
              <a:lnSpc>
                <a:spcPct val="100000"/>
              </a:lnSpc>
              <a:spcBef>
                <a:spcPts val="0"/>
              </a:spcBef>
              <a:buSzPct val="150000"/>
            </a:pPr>
            <a:r>
              <a:rPr lang="en-US" sz="2000" dirty="0">
                <a:solidFill>
                  <a:prstClr val="black"/>
                </a:solidFill>
                <a:latin typeface="Calibri" panose="020F0502020204030204"/>
              </a:rPr>
              <a:t>Schedule revised to </a:t>
            </a:r>
            <a:r>
              <a:rPr lang="en-CA" sz="2000" dirty="0">
                <a:solidFill>
                  <a:prstClr val="black"/>
                </a:solidFill>
                <a:latin typeface="Calibri" panose="020F0502020204030204"/>
              </a:rPr>
              <a:t>provide interim BFT advice for 2021.</a:t>
            </a:r>
          </a:p>
          <a:p>
            <a:pPr marL="342900" indent="-342900" defTabSz="457200">
              <a:lnSpc>
                <a:spcPct val="100000"/>
              </a:lnSpc>
              <a:spcBef>
                <a:spcPts val="0"/>
              </a:spcBef>
              <a:buSzPct val="150000"/>
            </a:pPr>
            <a:r>
              <a:rPr lang="en-CA" sz="2000" dirty="0">
                <a:solidFill>
                  <a:prstClr val="black"/>
                </a:solidFill>
                <a:latin typeface="Calibri" panose="020F0502020204030204"/>
              </a:rPr>
              <a:t>Unfortunately, Based on 2019 BFT TT and Intersessional this date will have to be revised again to 2022. </a:t>
            </a:r>
            <a:endParaRPr lang="en-US" sz="180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F0A1CF15-0C58-479E-9F01-5468B23D72C7}"/>
              </a:ext>
            </a:extLst>
          </p:cNvPr>
          <p:cNvSpPr/>
          <p:nvPr/>
        </p:nvSpPr>
        <p:spPr>
          <a:xfrm>
            <a:off x="555065" y="1458010"/>
            <a:ext cx="4547720"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3600" b="0" i="0" u="none" strike="noStrike" kern="0" cap="none" spc="0" normalizeH="0" baseline="0" noProof="0" dirty="0">
                <a:ln>
                  <a:noFill/>
                </a:ln>
                <a:solidFill>
                  <a:prstClr val="white"/>
                </a:solidFill>
                <a:effectLst/>
                <a:uLnTx/>
                <a:uFillTx/>
                <a:latin typeface="Trebuchet MS" panose="020B0603020202020204"/>
                <a:ea typeface="+mj-ea"/>
                <a:cs typeface="+mj-cs"/>
              </a:rPr>
              <a:t>BFT MSE Background </a:t>
            </a:r>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23262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638550" y="975903"/>
            <a:ext cx="66675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Fishery Indicators - Albacore</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E16C2476-10A6-4C06-B09B-F5B3D4D11D8A}"/>
              </a:ext>
            </a:extLst>
          </p:cNvPr>
          <p:cNvPicPr>
            <a:picLocks noChangeAspect="1"/>
          </p:cNvPicPr>
          <p:nvPr/>
        </p:nvPicPr>
        <p:blipFill rotWithShape="1">
          <a:blip r:embed="rId3"/>
          <a:srcRect l="22265" t="14867" r="23125" b="2615"/>
          <a:stretch/>
        </p:blipFill>
        <p:spPr>
          <a:xfrm>
            <a:off x="5324475" y="1852674"/>
            <a:ext cx="5972174" cy="4852926"/>
          </a:xfrm>
          <a:prstGeom prst="rect">
            <a:avLst/>
          </a:prstGeom>
        </p:spPr>
      </p:pic>
      <p:sp>
        <p:nvSpPr>
          <p:cNvPr id="3" name="TextBox 2">
            <a:extLst>
              <a:ext uri="{FF2B5EF4-FFF2-40B4-BE49-F238E27FC236}">
                <a16:creationId xmlns:a16="http://schemas.microsoft.com/office/drawing/2014/main" id="{C3E4E149-BA23-4547-A680-591CA2748B1F}"/>
              </a:ext>
            </a:extLst>
          </p:cNvPr>
          <p:cNvSpPr txBox="1"/>
          <p:nvPr/>
        </p:nvSpPr>
        <p:spPr>
          <a:xfrm>
            <a:off x="781051" y="2171700"/>
            <a:ext cx="4514850" cy="923330"/>
          </a:xfrm>
          <a:prstGeom prst="rect">
            <a:avLst/>
          </a:prstGeom>
          <a:noFill/>
        </p:spPr>
        <p:txBody>
          <a:bodyPr wrap="square" rtlCol="0">
            <a:spAutoFit/>
          </a:bodyPr>
          <a:lstStyle/>
          <a:p>
            <a:r>
              <a:rPr lang="en-US" dirty="0"/>
              <a:t> Geographic distribution of albacore accumulated catch by major gears and decade (1980 - 2017).</a:t>
            </a:r>
            <a:endParaRPr lang="en-CA" dirty="0"/>
          </a:p>
        </p:txBody>
      </p:sp>
    </p:spTree>
    <p:extLst>
      <p:ext uri="{BB962C8B-B14F-4D97-AF65-F5344CB8AC3E}">
        <p14:creationId xmlns:p14="http://schemas.microsoft.com/office/powerpoint/2010/main" val="971899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g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447928" y="160267"/>
            <a:ext cx="34563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Clr>
                <a:srgbClr val="4F81BD"/>
              </a:buClr>
            </a:pPr>
            <a:r>
              <a:rPr lang="es-ES_tradnl" sz="2200" b="1" i="1" dirty="0">
                <a:solidFill>
                  <a:prstClr val="white"/>
                </a:solidFill>
              </a:rPr>
              <a:t>ABFT </a:t>
            </a:r>
            <a:r>
              <a:rPr lang="es-ES_tradnl" sz="2200" b="1" i="1" dirty="0" err="1">
                <a:solidFill>
                  <a:prstClr val="white"/>
                </a:solidFill>
              </a:rPr>
              <a:t>workplan</a:t>
            </a:r>
            <a:endParaRPr lang="es-ES_tradnl" sz="2200" b="1" i="1" dirty="0">
              <a:solidFill>
                <a:prstClr val="white"/>
              </a:solidFill>
            </a:endParaRPr>
          </a:p>
        </p:txBody>
      </p:sp>
      <p:sp>
        <p:nvSpPr>
          <p:cNvPr id="3" name="Rectangle 2">
            <a:extLst>
              <a:ext uri="{FF2B5EF4-FFF2-40B4-BE49-F238E27FC236}">
                <a16:creationId xmlns:a16="http://schemas.microsoft.com/office/drawing/2014/main" id="{A6B73A6A-F554-405A-881F-D1A53A84FEE4}"/>
              </a:ext>
            </a:extLst>
          </p:cNvPr>
          <p:cNvSpPr/>
          <p:nvPr/>
        </p:nvSpPr>
        <p:spPr>
          <a:xfrm>
            <a:off x="1524000" y="1143000"/>
            <a:ext cx="9144000" cy="5416868"/>
          </a:xfrm>
          <a:prstGeom prst="rect">
            <a:avLst/>
          </a:prstGeom>
        </p:spPr>
        <p:txBody>
          <a:bodyPr wrap="square">
            <a:spAutoFit/>
          </a:bodyPr>
          <a:lstStyle/>
          <a:p>
            <a:r>
              <a:rPr lang="en-US" sz="2400" b="1" dirty="0">
                <a:solidFill>
                  <a:prstClr val="black"/>
                </a:solidFill>
                <a:latin typeface="Calibri"/>
              </a:rPr>
              <a:t>Specifications for 2020 BFT stock assessment to give 2021 TAC advice</a:t>
            </a:r>
          </a:p>
          <a:p>
            <a:endParaRPr lang="en-US" sz="1200" dirty="0">
              <a:solidFill>
                <a:prstClr val="black"/>
              </a:solidFill>
              <a:latin typeface="Calibri"/>
            </a:endParaRPr>
          </a:p>
          <a:p>
            <a:pPr marL="285750" indent="-285750">
              <a:buFontTx/>
              <a:buChar char="-"/>
            </a:pPr>
            <a:r>
              <a:rPr lang="en-US" sz="2400" dirty="0">
                <a:solidFill>
                  <a:prstClr val="black"/>
                </a:solidFill>
                <a:latin typeface="Calibri"/>
              </a:rPr>
              <a:t>Strict update of 2017 VPA (E and W) and SS (W) updated to 2018</a:t>
            </a:r>
          </a:p>
          <a:p>
            <a:pPr marL="285750" indent="-285750">
              <a:buFontTx/>
              <a:buChar char="-"/>
            </a:pPr>
            <a:r>
              <a:rPr lang="en-US" sz="2400" dirty="0">
                <a:solidFill>
                  <a:prstClr val="black"/>
                </a:solidFill>
                <a:latin typeface="Calibri"/>
              </a:rPr>
              <a:t>Same indices, we have now to 2018 </a:t>
            </a:r>
            <a:r>
              <a:rPr lang="en-US" dirty="0">
                <a:solidFill>
                  <a:prstClr val="black"/>
                </a:solidFill>
                <a:latin typeface="Calibri"/>
              </a:rPr>
              <a:t>(except </a:t>
            </a:r>
            <a:r>
              <a:rPr lang="en-US" dirty="0" err="1">
                <a:solidFill>
                  <a:prstClr val="black"/>
                </a:solidFill>
                <a:latin typeface="Calibri"/>
              </a:rPr>
              <a:t>MedLarval</a:t>
            </a:r>
            <a:r>
              <a:rPr lang="en-US" dirty="0">
                <a:solidFill>
                  <a:prstClr val="black"/>
                </a:solidFill>
                <a:latin typeface="Calibri"/>
              </a:rPr>
              <a:t> index to 2017 &amp; </a:t>
            </a:r>
            <a:r>
              <a:rPr lang="en-US" dirty="0" err="1">
                <a:solidFill>
                  <a:prstClr val="black"/>
                </a:solidFill>
                <a:latin typeface="Calibri"/>
              </a:rPr>
              <a:t>CanAcoustic</a:t>
            </a:r>
            <a:r>
              <a:rPr lang="en-US" dirty="0">
                <a:solidFill>
                  <a:prstClr val="black"/>
                </a:solidFill>
                <a:latin typeface="Calibri"/>
              </a:rPr>
              <a:t> index 2018 is being checked)</a:t>
            </a:r>
          </a:p>
          <a:p>
            <a:pPr marL="285750" indent="-285750">
              <a:buFontTx/>
              <a:buChar char="-"/>
            </a:pPr>
            <a:r>
              <a:rPr lang="en-US" sz="2400" dirty="0">
                <a:solidFill>
                  <a:prstClr val="black"/>
                </a:solidFill>
                <a:latin typeface="Calibri"/>
              </a:rPr>
              <a:t>Same </a:t>
            </a:r>
          </a:p>
          <a:p>
            <a:pPr marL="742950" lvl="1" indent="-285750">
              <a:buFontTx/>
              <a:buChar char="-"/>
            </a:pPr>
            <a:r>
              <a:rPr lang="en-US" sz="2400" dirty="0">
                <a:solidFill>
                  <a:prstClr val="black"/>
                </a:solidFill>
                <a:latin typeface="Calibri"/>
              </a:rPr>
              <a:t>methods for CAS/CAA  </a:t>
            </a:r>
          </a:p>
          <a:p>
            <a:pPr marL="742950" lvl="1" indent="-285750">
              <a:buFontTx/>
              <a:buChar char="-"/>
            </a:pPr>
            <a:r>
              <a:rPr lang="en-US" sz="2400" dirty="0">
                <a:solidFill>
                  <a:prstClr val="black"/>
                </a:solidFill>
                <a:latin typeface="Calibri"/>
              </a:rPr>
              <a:t>parameter settings but re-estimate values for estimated </a:t>
            </a:r>
            <a:r>
              <a:rPr lang="en-US" sz="2400" dirty="0" err="1">
                <a:solidFill>
                  <a:prstClr val="black"/>
                </a:solidFill>
                <a:latin typeface="Calibri"/>
              </a:rPr>
              <a:t>parms</a:t>
            </a:r>
            <a:endParaRPr lang="en-US" sz="2400" dirty="0">
              <a:solidFill>
                <a:prstClr val="black"/>
              </a:solidFill>
              <a:latin typeface="Calibri"/>
            </a:endParaRPr>
          </a:p>
          <a:p>
            <a:pPr marL="742950" lvl="1" indent="-285750">
              <a:buFontTx/>
              <a:buChar char="-"/>
            </a:pPr>
            <a:r>
              <a:rPr lang="en-US" sz="2400" dirty="0">
                <a:solidFill>
                  <a:prstClr val="black"/>
                </a:solidFill>
                <a:latin typeface="Calibri"/>
              </a:rPr>
              <a:t>biological assumptions (old/young spawn for West, M, </a:t>
            </a:r>
            <a:r>
              <a:rPr lang="en-US" sz="2400" dirty="0" err="1">
                <a:solidFill>
                  <a:prstClr val="black"/>
                </a:solidFill>
                <a:latin typeface="Calibri"/>
              </a:rPr>
              <a:t>etc</a:t>
            </a:r>
            <a:r>
              <a:rPr lang="en-US" sz="2400" dirty="0">
                <a:solidFill>
                  <a:prstClr val="black"/>
                </a:solidFill>
                <a:latin typeface="Calibri"/>
              </a:rPr>
              <a:t>)</a:t>
            </a:r>
          </a:p>
          <a:p>
            <a:endParaRPr lang="en-US" sz="2000" dirty="0">
              <a:solidFill>
                <a:prstClr val="black"/>
              </a:solidFill>
              <a:latin typeface="Calibri"/>
            </a:endParaRPr>
          </a:p>
          <a:p>
            <a:r>
              <a:rPr lang="en-US" sz="2400" dirty="0">
                <a:solidFill>
                  <a:prstClr val="black"/>
                </a:solidFill>
                <a:latin typeface="Calibri"/>
              </a:rPr>
              <a:t>Time line:</a:t>
            </a:r>
          </a:p>
          <a:p>
            <a:r>
              <a:rPr lang="en-US" sz="2400" dirty="0">
                <a:solidFill>
                  <a:prstClr val="black"/>
                </a:solidFill>
                <a:latin typeface="Calibri"/>
              </a:rPr>
              <a:t>1. Jan 15</a:t>
            </a:r>
            <a:r>
              <a:rPr lang="en-US" sz="2400" baseline="30000" dirty="0">
                <a:solidFill>
                  <a:prstClr val="black"/>
                </a:solidFill>
                <a:latin typeface="Calibri"/>
              </a:rPr>
              <a:t>th</a:t>
            </a:r>
            <a:r>
              <a:rPr lang="en-US" sz="2400" dirty="0">
                <a:solidFill>
                  <a:prstClr val="black"/>
                </a:solidFill>
                <a:latin typeface="Calibri"/>
              </a:rPr>
              <a:t> 2020: (2017 larval index due)</a:t>
            </a:r>
          </a:p>
          <a:p>
            <a:r>
              <a:rPr lang="en-US" sz="2400" dirty="0">
                <a:solidFill>
                  <a:prstClr val="black"/>
                </a:solidFill>
                <a:latin typeface="Calibri"/>
              </a:rPr>
              <a:t>2. March 15</a:t>
            </a:r>
            <a:r>
              <a:rPr lang="en-US" sz="2400" baseline="30000" dirty="0">
                <a:solidFill>
                  <a:prstClr val="black"/>
                </a:solidFill>
                <a:latin typeface="Calibri"/>
              </a:rPr>
              <a:t>th</a:t>
            </a:r>
            <a:r>
              <a:rPr lang="en-US" sz="2400" dirty="0">
                <a:solidFill>
                  <a:prstClr val="black"/>
                </a:solidFill>
                <a:latin typeface="Calibri"/>
              </a:rPr>
              <a:t> 2020: CAS and aging data (otoliths, spines due)</a:t>
            </a:r>
          </a:p>
          <a:p>
            <a:r>
              <a:rPr lang="en-US" sz="2400" dirty="0">
                <a:solidFill>
                  <a:prstClr val="black"/>
                </a:solidFill>
                <a:latin typeface="Calibri"/>
              </a:rPr>
              <a:t>3. April 2020, BFT WG: First progress update </a:t>
            </a:r>
          </a:p>
          <a:p>
            <a:r>
              <a:rPr lang="en-US" sz="2400" dirty="0">
                <a:solidFill>
                  <a:prstClr val="black"/>
                </a:solidFill>
                <a:latin typeface="Calibri"/>
              </a:rPr>
              <a:t>4. Sept 2020, BFT WG: completed report, projections and Kobe table</a:t>
            </a:r>
            <a:endParaRPr lang="en-US" sz="2000" kern="100" dirty="0">
              <a:solidFill>
                <a:prstClr val="black"/>
              </a:solidFill>
              <a:latin typeface="Times New Roman" panose="02020603050405020304" pitchFamily="18" charset="0"/>
              <a:ea typeface="Yu Mincho" panose="02020400000000000000" pitchFamily="18" charset="-128"/>
              <a:cs typeface="Times New Roman" panose="02020603050405020304" pitchFamily="18" charset="0"/>
            </a:endParaRPr>
          </a:p>
        </p:txBody>
      </p:sp>
      <p:sp>
        <p:nvSpPr>
          <p:cNvPr id="2" name="Rectangle 1">
            <a:extLst>
              <a:ext uri="{FF2B5EF4-FFF2-40B4-BE49-F238E27FC236}">
                <a16:creationId xmlns:a16="http://schemas.microsoft.com/office/drawing/2014/main" id="{31483843-C1F9-41B7-B5B6-329FA2DE0EB3}"/>
              </a:ext>
            </a:extLst>
          </p:cNvPr>
          <p:cNvSpPr/>
          <p:nvPr/>
        </p:nvSpPr>
        <p:spPr>
          <a:xfrm>
            <a:off x="9480377" y="821353"/>
            <a:ext cx="898003" cy="369332"/>
          </a:xfrm>
          <a:prstGeom prst="rect">
            <a:avLst/>
          </a:prstGeom>
        </p:spPr>
        <p:txBody>
          <a:bodyPr wrap="none">
            <a:spAutoFit/>
          </a:bodyPr>
          <a:lstStyle/>
          <a:p>
            <a:r>
              <a:rPr lang="es-ES" b="1" dirty="0">
                <a:solidFill>
                  <a:prstClr val="black"/>
                </a:solidFill>
                <a:latin typeface="Calibri"/>
              </a:rPr>
              <a:t>SCI-086</a:t>
            </a:r>
            <a:endParaRPr lang="en-US" dirty="0">
              <a:solidFill>
                <a:prstClr val="black"/>
              </a:solidFill>
              <a:latin typeface="Calibri"/>
            </a:endParaRPr>
          </a:p>
        </p:txBody>
      </p:sp>
    </p:spTree>
    <p:extLst>
      <p:ext uri="{BB962C8B-B14F-4D97-AF65-F5344CB8AC3E}">
        <p14:creationId xmlns:p14="http://schemas.microsoft.com/office/powerpoint/2010/main" val="2519520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257175"/>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638550" y="975903"/>
            <a:ext cx="66675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State of the Stock- Albacore</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C93A6701-B036-4C8B-AB88-D44725E6B5B7}"/>
              </a:ext>
            </a:extLst>
          </p:cNvPr>
          <p:cNvPicPr>
            <a:picLocks noChangeAspect="1"/>
          </p:cNvPicPr>
          <p:nvPr/>
        </p:nvPicPr>
        <p:blipFill rotWithShape="1">
          <a:blip r:embed="rId3"/>
          <a:srcRect l="35313" t="41408" r="34141" b="6311"/>
          <a:stretch/>
        </p:blipFill>
        <p:spPr>
          <a:xfrm>
            <a:off x="371475" y="2371725"/>
            <a:ext cx="3724275" cy="3419476"/>
          </a:xfrm>
          <a:prstGeom prst="rect">
            <a:avLst/>
          </a:prstGeom>
        </p:spPr>
      </p:pic>
      <p:pic>
        <p:nvPicPr>
          <p:cNvPr id="3" name="Picture 2">
            <a:extLst>
              <a:ext uri="{FF2B5EF4-FFF2-40B4-BE49-F238E27FC236}">
                <a16:creationId xmlns:a16="http://schemas.microsoft.com/office/drawing/2014/main" id="{3871007E-0CB8-4DC6-B4AE-D8C343461AA5}"/>
              </a:ext>
            </a:extLst>
          </p:cNvPr>
          <p:cNvPicPr>
            <a:picLocks noChangeAspect="1"/>
          </p:cNvPicPr>
          <p:nvPr/>
        </p:nvPicPr>
        <p:blipFill rotWithShape="1">
          <a:blip r:embed="rId4"/>
          <a:srcRect l="36719" t="25389" r="37343" b="28155"/>
          <a:stretch/>
        </p:blipFill>
        <p:spPr>
          <a:xfrm>
            <a:off x="3773990" y="2295524"/>
            <a:ext cx="2379160" cy="2286001"/>
          </a:xfrm>
          <a:prstGeom prst="rect">
            <a:avLst/>
          </a:prstGeom>
        </p:spPr>
      </p:pic>
      <p:sp>
        <p:nvSpPr>
          <p:cNvPr id="6" name="TextBox 5">
            <a:extLst>
              <a:ext uri="{FF2B5EF4-FFF2-40B4-BE49-F238E27FC236}">
                <a16:creationId xmlns:a16="http://schemas.microsoft.com/office/drawing/2014/main" id="{16688448-782B-4A13-B445-7A1058D9B70B}"/>
              </a:ext>
            </a:extLst>
          </p:cNvPr>
          <p:cNvSpPr txBox="1"/>
          <p:nvPr/>
        </p:nvSpPr>
        <p:spPr>
          <a:xfrm>
            <a:off x="4705349" y="3609975"/>
            <a:ext cx="1304925" cy="369332"/>
          </a:xfrm>
          <a:prstGeom prst="rect">
            <a:avLst/>
          </a:prstGeom>
          <a:noFill/>
        </p:spPr>
        <p:txBody>
          <a:bodyPr wrap="square" rtlCol="0">
            <a:spAutoFit/>
          </a:bodyPr>
          <a:lstStyle/>
          <a:p>
            <a:r>
              <a:rPr lang="en-CA" dirty="0"/>
              <a:t>96.8%</a:t>
            </a:r>
          </a:p>
        </p:txBody>
      </p:sp>
      <p:sp>
        <p:nvSpPr>
          <p:cNvPr id="7" name="TextBox 6">
            <a:extLst>
              <a:ext uri="{FF2B5EF4-FFF2-40B4-BE49-F238E27FC236}">
                <a16:creationId xmlns:a16="http://schemas.microsoft.com/office/drawing/2014/main" id="{7D291014-692E-43D9-8412-716C7BA6110A}"/>
              </a:ext>
            </a:extLst>
          </p:cNvPr>
          <p:cNvSpPr txBox="1"/>
          <p:nvPr/>
        </p:nvSpPr>
        <p:spPr>
          <a:xfrm flipH="1">
            <a:off x="4808218" y="2647950"/>
            <a:ext cx="906781" cy="369332"/>
          </a:xfrm>
          <a:prstGeom prst="rect">
            <a:avLst/>
          </a:prstGeom>
          <a:noFill/>
        </p:spPr>
        <p:txBody>
          <a:bodyPr wrap="square" rtlCol="0">
            <a:spAutoFit/>
          </a:bodyPr>
          <a:lstStyle/>
          <a:p>
            <a:r>
              <a:rPr lang="en-CA" dirty="0"/>
              <a:t>3.2%</a:t>
            </a:r>
          </a:p>
        </p:txBody>
      </p:sp>
      <p:sp>
        <p:nvSpPr>
          <p:cNvPr id="8" name="TextBox 7">
            <a:extLst>
              <a:ext uri="{FF2B5EF4-FFF2-40B4-BE49-F238E27FC236}">
                <a16:creationId xmlns:a16="http://schemas.microsoft.com/office/drawing/2014/main" id="{FC9103F0-E98E-4C32-9494-CDEE3360912A}"/>
              </a:ext>
            </a:extLst>
          </p:cNvPr>
          <p:cNvSpPr txBox="1"/>
          <p:nvPr/>
        </p:nvSpPr>
        <p:spPr>
          <a:xfrm>
            <a:off x="4257675" y="1895475"/>
            <a:ext cx="1885950" cy="369332"/>
          </a:xfrm>
          <a:prstGeom prst="rect">
            <a:avLst/>
          </a:prstGeom>
          <a:noFill/>
        </p:spPr>
        <p:txBody>
          <a:bodyPr wrap="square" rtlCol="0">
            <a:spAutoFit/>
          </a:bodyPr>
          <a:lstStyle/>
          <a:p>
            <a:r>
              <a:rPr lang="en-CA" dirty="0"/>
              <a:t>North Atlantic</a:t>
            </a:r>
          </a:p>
        </p:txBody>
      </p:sp>
      <p:sp>
        <p:nvSpPr>
          <p:cNvPr id="9" name="TextBox 8">
            <a:extLst>
              <a:ext uri="{FF2B5EF4-FFF2-40B4-BE49-F238E27FC236}">
                <a16:creationId xmlns:a16="http://schemas.microsoft.com/office/drawing/2014/main" id="{F37F390A-E5C9-48F7-99EE-249FAF8BC71A}"/>
              </a:ext>
            </a:extLst>
          </p:cNvPr>
          <p:cNvSpPr txBox="1"/>
          <p:nvPr/>
        </p:nvSpPr>
        <p:spPr>
          <a:xfrm>
            <a:off x="352425" y="1885950"/>
            <a:ext cx="1885950" cy="369332"/>
          </a:xfrm>
          <a:prstGeom prst="rect">
            <a:avLst/>
          </a:prstGeom>
          <a:noFill/>
        </p:spPr>
        <p:txBody>
          <a:bodyPr wrap="square" rtlCol="0">
            <a:spAutoFit/>
          </a:bodyPr>
          <a:lstStyle/>
          <a:p>
            <a:r>
              <a:rPr lang="en-CA" dirty="0"/>
              <a:t>North Atlantic</a:t>
            </a:r>
          </a:p>
        </p:txBody>
      </p:sp>
      <p:pic>
        <p:nvPicPr>
          <p:cNvPr id="15" name="Picture 14">
            <a:extLst>
              <a:ext uri="{FF2B5EF4-FFF2-40B4-BE49-F238E27FC236}">
                <a16:creationId xmlns:a16="http://schemas.microsoft.com/office/drawing/2014/main" id="{BADCCBC4-FCAE-4A18-B056-3E2745B4E0AF}"/>
              </a:ext>
            </a:extLst>
          </p:cNvPr>
          <p:cNvPicPr>
            <a:picLocks noChangeAspect="1"/>
          </p:cNvPicPr>
          <p:nvPr/>
        </p:nvPicPr>
        <p:blipFill rotWithShape="1">
          <a:blip r:embed="rId5"/>
          <a:srcRect l="26875" t="68641" r="58750" b="4563"/>
          <a:stretch/>
        </p:blipFill>
        <p:spPr>
          <a:xfrm>
            <a:off x="10001250" y="2219325"/>
            <a:ext cx="2190750" cy="2190750"/>
          </a:xfrm>
          <a:prstGeom prst="rect">
            <a:avLst/>
          </a:prstGeom>
        </p:spPr>
      </p:pic>
      <p:sp>
        <p:nvSpPr>
          <p:cNvPr id="16" name="TextBox 15">
            <a:extLst>
              <a:ext uri="{FF2B5EF4-FFF2-40B4-BE49-F238E27FC236}">
                <a16:creationId xmlns:a16="http://schemas.microsoft.com/office/drawing/2014/main" id="{CC7DEB69-AA14-4300-8B3C-C2F2C9A6D6E4}"/>
              </a:ext>
            </a:extLst>
          </p:cNvPr>
          <p:cNvSpPr txBox="1"/>
          <p:nvPr/>
        </p:nvSpPr>
        <p:spPr>
          <a:xfrm>
            <a:off x="10096499" y="2771775"/>
            <a:ext cx="1304925" cy="369332"/>
          </a:xfrm>
          <a:prstGeom prst="rect">
            <a:avLst/>
          </a:prstGeom>
          <a:noFill/>
        </p:spPr>
        <p:txBody>
          <a:bodyPr wrap="square" rtlCol="0">
            <a:spAutoFit/>
          </a:bodyPr>
          <a:lstStyle/>
          <a:p>
            <a:r>
              <a:rPr lang="en-CA" dirty="0"/>
              <a:t>36.0%</a:t>
            </a:r>
          </a:p>
        </p:txBody>
      </p:sp>
      <p:sp>
        <p:nvSpPr>
          <p:cNvPr id="17" name="TextBox 16">
            <a:extLst>
              <a:ext uri="{FF2B5EF4-FFF2-40B4-BE49-F238E27FC236}">
                <a16:creationId xmlns:a16="http://schemas.microsoft.com/office/drawing/2014/main" id="{1D7A4E27-ED5E-4E30-99AC-8EA8BEFFE9AD}"/>
              </a:ext>
            </a:extLst>
          </p:cNvPr>
          <p:cNvSpPr txBox="1"/>
          <p:nvPr/>
        </p:nvSpPr>
        <p:spPr>
          <a:xfrm>
            <a:off x="11153774" y="3181350"/>
            <a:ext cx="1304925" cy="369332"/>
          </a:xfrm>
          <a:prstGeom prst="rect">
            <a:avLst/>
          </a:prstGeom>
          <a:noFill/>
        </p:spPr>
        <p:txBody>
          <a:bodyPr wrap="square" rtlCol="0">
            <a:spAutoFit/>
          </a:bodyPr>
          <a:lstStyle/>
          <a:p>
            <a:r>
              <a:rPr lang="en-CA" dirty="0"/>
              <a:t>48.0%</a:t>
            </a:r>
          </a:p>
        </p:txBody>
      </p:sp>
      <p:sp>
        <p:nvSpPr>
          <p:cNvPr id="18" name="TextBox 17">
            <a:extLst>
              <a:ext uri="{FF2B5EF4-FFF2-40B4-BE49-F238E27FC236}">
                <a16:creationId xmlns:a16="http://schemas.microsoft.com/office/drawing/2014/main" id="{50768D39-4F6D-4C21-94FC-38E6FCE2949B}"/>
              </a:ext>
            </a:extLst>
          </p:cNvPr>
          <p:cNvSpPr txBox="1"/>
          <p:nvPr/>
        </p:nvSpPr>
        <p:spPr>
          <a:xfrm>
            <a:off x="10372724" y="3705225"/>
            <a:ext cx="1304925" cy="369332"/>
          </a:xfrm>
          <a:prstGeom prst="rect">
            <a:avLst/>
          </a:prstGeom>
          <a:noFill/>
        </p:spPr>
        <p:txBody>
          <a:bodyPr wrap="square" rtlCol="0">
            <a:spAutoFit/>
          </a:bodyPr>
          <a:lstStyle/>
          <a:p>
            <a:r>
              <a:rPr lang="en-CA" dirty="0"/>
              <a:t>16.0%</a:t>
            </a:r>
          </a:p>
        </p:txBody>
      </p:sp>
      <p:sp>
        <p:nvSpPr>
          <p:cNvPr id="19" name="Rectangle 18">
            <a:extLst>
              <a:ext uri="{FF2B5EF4-FFF2-40B4-BE49-F238E27FC236}">
                <a16:creationId xmlns:a16="http://schemas.microsoft.com/office/drawing/2014/main" id="{1379CF33-B1C3-483D-BFD5-00C5B44D4AAD}"/>
              </a:ext>
            </a:extLst>
          </p:cNvPr>
          <p:cNvSpPr/>
          <p:nvPr/>
        </p:nvSpPr>
        <p:spPr>
          <a:xfrm>
            <a:off x="6582116" y="1701284"/>
            <a:ext cx="1866217" cy="369332"/>
          </a:xfrm>
          <a:prstGeom prst="rect">
            <a:avLst/>
          </a:prstGeom>
        </p:spPr>
        <p:txBody>
          <a:bodyPr wrap="none">
            <a:spAutoFit/>
          </a:bodyPr>
          <a:lstStyle/>
          <a:p>
            <a:r>
              <a:rPr lang="en-CA" dirty="0"/>
              <a:t>Mediterranean</a:t>
            </a:r>
          </a:p>
        </p:txBody>
      </p:sp>
      <p:sp>
        <p:nvSpPr>
          <p:cNvPr id="20" name="Rectangle 19">
            <a:extLst>
              <a:ext uri="{FF2B5EF4-FFF2-40B4-BE49-F238E27FC236}">
                <a16:creationId xmlns:a16="http://schemas.microsoft.com/office/drawing/2014/main" id="{6C35773A-27BA-4D27-A033-CB59070E2349}"/>
              </a:ext>
            </a:extLst>
          </p:cNvPr>
          <p:cNvSpPr/>
          <p:nvPr/>
        </p:nvSpPr>
        <p:spPr>
          <a:xfrm>
            <a:off x="4724400" y="5108200"/>
            <a:ext cx="466725" cy="3972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7F7C9D33-702A-486E-93F4-22A78CDD58EE}"/>
              </a:ext>
            </a:extLst>
          </p:cNvPr>
          <p:cNvSpPr/>
          <p:nvPr/>
        </p:nvSpPr>
        <p:spPr>
          <a:xfrm>
            <a:off x="4743450" y="5736850"/>
            <a:ext cx="466725" cy="3972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3A667034-FE17-4A35-AD9B-EDF2A011A101}"/>
              </a:ext>
            </a:extLst>
          </p:cNvPr>
          <p:cNvSpPr/>
          <p:nvPr/>
        </p:nvSpPr>
        <p:spPr>
          <a:xfrm>
            <a:off x="4733925" y="6346450"/>
            <a:ext cx="466725" cy="3972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980579A8-C9AA-4716-9C60-C741F0CB39A4}"/>
              </a:ext>
            </a:extLst>
          </p:cNvPr>
          <p:cNvSpPr/>
          <p:nvPr/>
        </p:nvSpPr>
        <p:spPr>
          <a:xfrm>
            <a:off x="5329771" y="6211669"/>
            <a:ext cx="3566579" cy="646331"/>
          </a:xfrm>
          <a:prstGeom prst="rect">
            <a:avLst/>
          </a:prstGeom>
        </p:spPr>
        <p:txBody>
          <a:bodyPr wrap="square">
            <a:spAutoFit/>
          </a:bodyPr>
          <a:lstStyle/>
          <a:p>
            <a:r>
              <a:rPr lang="en-US" dirty="0"/>
              <a:t>probability of being overfished </a:t>
            </a:r>
            <a:r>
              <a:rPr lang="en-US" b="1" dirty="0"/>
              <a:t>and</a:t>
            </a:r>
            <a:r>
              <a:rPr lang="en-US" dirty="0"/>
              <a:t> overfishing </a:t>
            </a:r>
            <a:endParaRPr lang="en-CA" dirty="0"/>
          </a:p>
        </p:txBody>
      </p:sp>
      <p:sp>
        <p:nvSpPr>
          <p:cNvPr id="24" name="Rectangle 23">
            <a:extLst>
              <a:ext uri="{FF2B5EF4-FFF2-40B4-BE49-F238E27FC236}">
                <a16:creationId xmlns:a16="http://schemas.microsoft.com/office/drawing/2014/main" id="{EE25A1F0-BDED-4C57-BB4C-FAB2C38E5310}"/>
              </a:ext>
            </a:extLst>
          </p:cNvPr>
          <p:cNvSpPr/>
          <p:nvPr/>
        </p:nvSpPr>
        <p:spPr>
          <a:xfrm>
            <a:off x="5227536" y="5063609"/>
            <a:ext cx="3927678" cy="369332"/>
          </a:xfrm>
          <a:prstGeom prst="rect">
            <a:avLst/>
          </a:prstGeom>
        </p:spPr>
        <p:txBody>
          <a:bodyPr wrap="none">
            <a:spAutoFit/>
          </a:bodyPr>
          <a:lstStyle/>
          <a:p>
            <a:r>
              <a:rPr lang="en-CA" dirty="0"/>
              <a:t>neither overfished </a:t>
            </a:r>
            <a:r>
              <a:rPr lang="en-CA" b="1" dirty="0"/>
              <a:t>no</a:t>
            </a:r>
            <a:r>
              <a:rPr lang="en-CA" dirty="0"/>
              <a:t>r overfishing </a:t>
            </a:r>
          </a:p>
        </p:txBody>
      </p:sp>
      <p:sp>
        <p:nvSpPr>
          <p:cNvPr id="25" name="Rectangle 24">
            <a:extLst>
              <a:ext uri="{FF2B5EF4-FFF2-40B4-BE49-F238E27FC236}">
                <a16:creationId xmlns:a16="http://schemas.microsoft.com/office/drawing/2014/main" id="{1151EE4D-89F5-4B49-807F-8DB480FEFE57}"/>
              </a:ext>
            </a:extLst>
          </p:cNvPr>
          <p:cNvSpPr/>
          <p:nvPr/>
        </p:nvSpPr>
        <p:spPr>
          <a:xfrm>
            <a:off x="5341341" y="5730359"/>
            <a:ext cx="2880917" cy="369332"/>
          </a:xfrm>
          <a:prstGeom prst="rect">
            <a:avLst/>
          </a:prstGeom>
        </p:spPr>
        <p:txBody>
          <a:bodyPr wrap="none">
            <a:spAutoFit/>
          </a:bodyPr>
          <a:lstStyle/>
          <a:p>
            <a:r>
              <a:rPr lang="en-CA" dirty="0"/>
              <a:t>overfished </a:t>
            </a:r>
            <a:r>
              <a:rPr lang="en-CA" b="1" dirty="0"/>
              <a:t>or</a:t>
            </a:r>
            <a:r>
              <a:rPr lang="en-CA" dirty="0"/>
              <a:t> overfishing</a:t>
            </a:r>
          </a:p>
        </p:txBody>
      </p:sp>
      <p:pic>
        <p:nvPicPr>
          <p:cNvPr id="27" name="Picture 26">
            <a:extLst>
              <a:ext uri="{FF2B5EF4-FFF2-40B4-BE49-F238E27FC236}">
                <a16:creationId xmlns:a16="http://schemas.microsoft.com/office/drawing/2014/main" id="{9A9199AF-BAA0-40EC-A3B1-82B9D3FD7060}"/>
              </a:ext>
            </a:extLst>
          </p:cNvPr>
          <p:cNvPicPr>
            <a:picLocks noChangeAspect="1"/>
          </p:cNvPicPr>
          <p:nvPr/>
        </p:nvPicPr>
        <p:blipFill rotWithShape="1">
          <a:blip r:embed="rId6"/>
          <a:srcRect l="28359" t="40243" r="41328" b="13155"/>
          <a:stretch/>
        </p:blipFill>
        <p:spPr>
          <a:xfrm>
            <a:off x="6191250" y="2038349"/>
            <a:ext cx="3695700" cy="3048001"/>
          </a:xfrm>
          <a:prstGeom prst="rect">
            <a:avLst/>
          </a:prstGeom>
        </p:spPr>
      </p:pic>
    </p:spTree>
    <p:extLst>
      <p:ext uri="{BB962C8B-B14F-4D97-AF65-F5344CB8AC3E}">
        <p14:creationId xmlns:p14="http://schemas.microsoft.com/office/powerpoint/2010/main" val="790358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65000">
              <a:schemeClr val="accent5">
                <a:lumMod val="60000"/>
                <a:lumOff val="40000"/>
              </a:schemeClr>
            </a:gs>
            <a:gs pos="92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024774" y="938325"/>
            <a:ext cx="760982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Management Recommendations - Albacore</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3F3D36E5-B4A4-4B73-93B7-1F9BE6888F17}"/>
              </a:ext>
            </a:extLst>
          </p:cNvPr>
          <p:cNvPicPr>
            <a:picLocks noChangeAspect="1"/>
          </p:cNvPicPr>
          <p:nvPr/>
        </p:nvPicPr>
        <p:blipFill rotWithShape="1">
          <a:blip r:embed="rId3"/>
          <a:srcRect l="25171" t="23427" r="25000"/>
          <a:stretch/>
        </p:blipFill>
        <p:spPr>
          <a:xfrm>
            <a:off x="5899758" y="1750600"/>
            <a:ext cx="6075123" cy="5008236"/>
          </a:xfrm>
          <a:prstGeom prst="rect">
            <a:avLst/>
          </a:prstGeom>
        </p:spPr>
      </p:pic>
      <p:sp>
        <p:nvSpPr>
          <p:cNvPr id="3" name="Rectangle 2">
            <a:extLst>
              <a:ext uri="{FF2B5EF4-FFF2-40B4-BE49-F238E27FC236}">
                <a16:creationId xmlns:a16="http://schemas.microsoft.com/office/drawing/2014/main" id="{8268CEC9-5C9B-4456-91BE-E51EAC3F7B60}"/>
              </a:ext>
            </a:extLst>
          </p:cNvPr>
          <p:cNvSpPr/>
          <p:nvPr/>
        </p:nvSpPr>
        <p:spPr>
          <a:xfrm>
            <a:off x="260176" y="2224725"/>
            <a:ext cx="5507277" cy="3724096"/>
          </a:xfrm>
          <a:prstGeom prst="rect">
            <a:avLst/>
          </a:prstGeom>
          <a:solidFill>
            <a:schemeClr val="bg1">
              <a:lumMod val="85000"/>
            </a:schemeClr>
          </a:solidFill>
        </p:spPr>
        <p:txBody>
          <a:bodyPr wrap="square">
            <a:spAutoFit/>
          </a:bodyPr>
          <a:lstStyle/>
          <a:p>
            <a:r>
              <a:rPr lang="en-US" sz="2000" b="1" dirty="0"/>
              <a:t>North</a:t>
            </a:r>
            <a:r>
              <a:rPr lang="en-US" sz="2000" dirty="0"/>
              <a:t> - An external peer review confirmed that the MSE framework appears to be scientifically sound and robust to uncertainty. Thus, the adopted  interim HCR that led to a TAC of 33,600 t had a robust scientific basis.</a:t>
            </a:r>
          </a:p>
          <a:p>
            <a:endParaRPr lang="en-US" dirty="0"/>
          </a:p>
          <a:p>
            <a:endParaRPr lang="en-US" dirty="0"/>
          </a:p>
          <a:p>
            <a:r>
              <a:rPr lang="en-US" sz="2000" b="1" dirty="0"/>
              <a:t>MED</a:t>
            </a:r>
            <a:r>
              <a:rPr lang="en-US" sz="2000" dirty="0"/>
              <a:t> - There is considerable uncertainty about current stock status. Recommendation to maintain catches below MSY.</a:t>
            </a:r>
            <a:endParaRPr lang="en-CA" sz="2000" dirty="0"/>
          </a:p>
        </p:txBody>
      </p:sp>
    </p:spTree>
    <p:extLst>
      <p:ext uri="{BB962C8B-B14F-4D97-AF65-F5344CB8AC3E}">
        <p14:creationId xmlns:p14="http://schemas.microsoft.com/office/powerpoint/2010/main" val="229084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60000"/>
                <a:lumOff val="4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5391150" y="947328"/>
            <a:ext cx="66675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Albacore - MSE</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Rectangle 7">
            <a:extLst>
              <a:ext uri="{FF2B5EF4-FFF2-40B4-BE49-F238E27FC236}">
                <a16:creationId xmlns:a16="http://schemas.microsoft.com/office/drawing/2014/main" id="{A6E2DB0F-8F46-4F46-88D2-0910730E0A1B}"/>
              </a:ext>
            </a:extLst>
          </p:cNvPr>
          <p:cNvSpPr/>
          <p:nvPr/>
        </p:nvSpPr>
        <p:spPr>
          <a:xfrm>
            <a:off x="1790700" y="1825645"/>
            <a:ext cx="9696450" cy="4678204"/>
          </a:xfrm>
          <a:prstGeom prst="rect">
            <a:avLst/>
          </a:prstGeom>
          <a:solidFill>
            <a:schemeClr val="bg1">
              <a:lumMod val="85000"/>
            </a:schemeClr>
          </a:solidFill>
        </p:spPr>
        <p:txBody>
          <a:bodyPr wrap="square">
            <a:spAutoFit/>
          </a:bodyPr>
          <a:lstStyle/>
          <a:p>
            <a:endParaRPr lang="en-CA" dirty="0"/>
          </a:p>
          <a:p>
            <a:pPr marL="285750" indent="-285750">
              <a:buFont typeface="Arial" panose="020B0604020202020204" pitchFamily="34" charset="0"/>
              <a:buChar char="•"/>
            </a:pPr>
            <a:r>
              <a:rPr lang="en-US" sz="2000" dirty="0"/>
              <a:t> </a:t>
            </a:r>
            <a:r>
              <a:rPr lang="en-US" sz="2000" dirty="0">
                <a:latin typeface="Times New Roman" panose="02020603050405020304" pitchFamily="18" charset="0"/>
                <a:cs typeface="Times New Roman" panose="02020603050405020304" pitchFamily="18" charset="0"/>
              </a:rPr>
              <a:t>Interim</a:t>
            </a:r>
            <a:r>
              <a:rPr lang="en-US" sz="2000" dirty="0"/>
              <a:t> </a:t>
            </a:r>
            <a:r>
              <a:rPr lang="en-US" sz="2000" dirty="0">
                <a:latin typeface="Times New Roman" panose="02020603050405020304" pitchFamily="18" charset="0"/>
                <a:cs typeface="Times New Roman" panose="02020603050405020304" pitchFamily="18" charset="0"/>
              </a:rPr>
              <a:t>Harvest Control Rule (HCR) for North Atlantic albacore used to set catch limits for the period 2018-2020. </a:t>
            </a:r>
          </a:p>
          <a:p>
            <a:pPr marL="285750" indent="-285750">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In 2018, the code and algorithms used within the North Atlantic albacore MSE were reviewed to verify that the simulations were run as expected</a:t>
            </a:r>
            <a:r>
              <a:rPr lang="en-CA" sz="2000" dirty="0">
                <a:solidFill>
                  <a:srgbClr val="000000"/>
                </a:solidFill>
                <a:latin typeface="Times New Roman" panose="02020603050405020304" pitchFamily="18" charset="0"/>
                <a:cs typeface="Times New Roman" panose="02020603050405020304" pitchFamily="18" charset="0"/>
              </a:rPr>
              <a:t>(</a:t>
            </a:r>
            <a:r>
              <a:rPr lang="en-CA" sz="2000" dirty="0">
                <a:solidFill>
                  <a:srgbClr val="0000FF"/>
                </a:solidFill>
                <a:latin typeface="Times New Roman" panose="02020603050405020304" pitchFamily="18" charset="0"/>
                <a:cs typeface="Times New Roman" panose="02020603050405020304" pitchFamily="18" charset="0"/>
              </a:rPr>
              <a:t>Scully, 2018</a:t>
            </a:r>
            <a:r>
              <a:rPr lang="en-CA" sz="2000" dirty="0">
                <a:solidFill>
                  <a:srgbClr val="000000"/>
                </a:solidFill>
                <a:latin typeface="Times New Roman" panose="02020603050405020304" pitchFamily="18" charset="0"/>
                <a:cs typeface="Times New Roman" panose="02020603050405020304" pitchFamily="18" charset="0"/>
              </a:rPr>
              <a:t>, SCRS/2018/142).</a:t>
            </a:r>
          </a:p>
          <a:p>
            <a:pPr marL="285750" indent="-285750">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the MSE was found to be of high quality and robust to uncertainty.</a:t>
            </a:r>
            <a:endParaRPr lang="en-CA" sz="20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2000" dirty="0">
                <a:solidFill>
                  <a:srgbClr val="000000"/>
                </a:solidFill>
                <a:latin typeface="Times New Roman" panose="02020603050405020304" pitchFamily="18" charset="0"/>
                <a:cs typeface="Times New Roman" panose="02020603050405020304" pitchFamily="18" charset="0"/>
              </a:rPr>
              <a:t> </a:t>
            </a:r>
            <a:r>
              <a:rPr lang="en-US" sz="2000" dirty="0">
                <a:solidFill>
                  <a:srgbClr val="000000"/>
                </a:solidFill>
                <a:latin typeface="Times New Roman" panose="02020603050405020304" pitchFamily="18" charset="0"/>
                <a:cs typeface="Times New Roman" panose="02020603050405020304" pitchFamily="18" charset="0"/>
              </a:rPr>
              <a:t>A series of recommendations to improve the MSE framework were provided and addressed in 2019 as follows.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Consolidated report requested in 17-04</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Method description</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2018 results regarding the performance of the adopted HCR and alternatives were updated with the new code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Alternative HCR with TAC “20% down – 25% up” were examined.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Clarification and correction of tested run.</a:t>
            </a:r>
            <a:endParaRPr lang="en-C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266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65000">
              <a:schemeClr val="accent5">
                <a:lumMod val="60000"/>
                <a:lumOff val="40000"/>
              </a:schemeClr>
            </a:gs>
            <a:gs pos="92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024774" y="938325"/>
            <a:ext cx="760982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New Information from Albacore Research</a:t>
            </a:r>
            <a:endParaRPr kumimoji="0" lang="en-CA"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Rectangle 5">
            <a:extLst>
              <a:ext uri="{FF2B5EF4-FFF2-40B4-BE49-F238E27FC236}">
                <a16:creationId xmlns:a16="http://schemas.microsoft.com/office/drawing/2014/main" id="{4E7BE257-3B2C-4641-8399-A0911B54890C}"/>
              </a:ext>
            </a:extLst>
          </p:cNvPr>
          <p:cNvSpPr/>
          <p:nvPr/>
        </p:nvSpPr>
        <p:spPr>
          <a:xfrm>
            <a:off x="5362575" y="1862435"/>
            <a:ext cx="5962650" cy="923330"/>
          </a:xfrm>
          <a:prstGeom prst="rect">
            <a:avLst/>
          </a:prstGeom>
        </p:spPr>
        <p:txBody>
          <a:bodyPr wrap="square">
            <a:spAutoFit/>
          </a:bodyPr>
          <a:lstStyle/>
          <a:p>
            <a:r>
              <a:rPr lang="en-US" b="1" dirty="0">
                <a:solidFill>
                  <a:srgbClr val="0A083E"/>
                </a:solidFill>
                <a:latin typeface="CIDFont+F3"/>
              </a:rPr>
              <a:t>Fishery Independent Indices: </a:t>
            </a:r>
            <a:r>
              <a:rPr lang="en-US" dirty="0">
                <a:solidFill>
                  <a:srgbClr val="0A083E"/>
                </a:solidFill>
                <a:latin typeface="CIDFont+F3"/>
              </a:rPr>
              <a:t>Detecting the presence- absence of Albacore tuna  by medium-range commercial fishing sonar</a:t>
            </a:r>
            <a:endParaRPr lang="en-CA" dirty="0"/>
          </a:p>
        </p:txBody>
      </p:sp>
      <p:pic>
        <p:nvPicPr>
          <p:cNvPr id="7" name="Picture 6">
            <a:extLst>
              <a:ext uri="{FF2B5EF4-FFF2-40B4-BE49-F238E27FC236}">
                <a16:creationId xmlns:a16="http://schemas.microsoft.com/office/drawing/2014/main" id="{C3FD8FE7-E5EE-47C0-B80C-94C12C4434DF}"/>
              </a:ext>
            </a:extLst>
          </p:cNvPr>
          <p:cNvPicPr>
            <a:picLocks noChangeAspect="1"/>
          </p:cNvPicPr>
          <p:nvPr/>
        </p:nvPicPr>
        <p:blipFill rotWithShape="1">
          <a:blip r:embed="rId3"/>
          <a:srcRect l="17679" t="38206" r="55192" b="48401"/>
          <a:stretch/>
        </p:blipFill>
        <p:spPr>
          <a:xfrm>
            <a:off x="390524" y="1695451"/>
            <a:ext cx="4891044" cy="1571624"/>
          </a:xfrm>
          <a:prstGeom prst="rect">
            <a:avLst/>
          </a:prstGeom>
        </p:spPr>
      </p:pic>
      <p:pic>
        <p:nvPicPr>
          <p:cNvPr id="8" name="Picture 7">
            <a:extLst>
              <a:ext uri="{FF2B5EF4-FFF2-40B4-BE49-F238E27FC236}">
                <a16:creationId xmlns:a16="http://schemas.microsoft.com/office/drawing/2014/main" id="{5C6D0A7B-5B75-41D7-95A6-8432E795F952}"/>
              </a:ext>
            </a:extLst>
          </p:cNvPr>
          <p:cNvPicPr>
            <a:picLocks noChangeAspect="1"/>
          </p:cNvPicPr>
          <p:nvPr/>
        </p:nvPicPr>
        <p:blipFill rotWithShape="1">
          <a:blip r:embed="rId4"/>
          <a:srcRect l="14531" t="20291" r="57968" b="43156"/>
          <a:stretch/>
        </p:blipFill>
        <p:spPr>
          <a:xfrm>
            <a:off x="457200" y="4141318"/>
            <a:ext cx="2781300" cy="1983257"/>
          </a:xfrm>
          <a:prstGeom prst="rect">
            <a:avLst/>
          </a:prstGeom>
        </p:spPr>
      </p:pic>
      <p:pic>
        <p:nvPicPr>
          <p:cNvPr id="9" name="Picture 8">
            <a:extLst>
              <a:ext uri="{FF2B5EF4-FFF2-40B4-BE49-F238E27FC236}">
                <a16:creationId xmlns:a16="http://schemas.microsoft.com/office/drawing/2014/main" id="{8833D2A8-A82A-43C2-99FF-F6FB73E6C7E9}"/>
              </a:ext>
            </a:extLst>
          </p:cNvPr>
          <p:cNvPicPr>
            <a:picLocks noChangeAspect="1"/>
          </p:cNvPicPr>
          <p:nvPr/>
        </p:nvPicPr>
        <p:blipFill rotWithShape="1">
          <a:blip r:embed="rId5"/>
          <a:srcRect l="38906" t="40096" r="32656" b="9807"/>
          <a:stretch/>
        </p:blipFill>
        <p:spPr>
          <a:xfrm>
            <a:off x="2943224" y="4529818"/>
            <a:ext cx="2352675" cy="2223407"/>
          </a:xfrm>
          <a:prstGeom prst="rect">
            <a:avLst/>
          </a:prstGeom>
        </p:spPr>
      </p:pic>
      <p:sp>
        <p:nvSpPr>
          <p:cNvPr id="10" name="Rectangle 9">
            <a:extLst>
              <a:ext uri="{FF2B5EF4-FFF2-40B4-BE49-F238E27FC236}">
                <a16:creationId xmlns:a16="http://schemas.microsoft.com/office/drawing/2014/main" id="{7C80E487-4E6C-4D47-B149-3EBA4B137373}"/>
              </a:ext>
            </a:extLst>
          </p:cNvPr>
          <p:cNvSpPr/>
          <p:nvPr/>
        </p:nvSpPr>
        <p:spPr>
          <a:xfrm>
            <a:off x="387395" y="3387209"/>
            <a:ext cx="4558812" cy="646331"/>
          </a:xfrm>
          <a:prstGeom prst="rect">
            <a:avLst/>
          </a:prstGeom>
        </p:spPr>
        <p:txBody>
          <a:bodyPr wrap="none">
            <a:spAutoFit/>
          </a:bodyPr>
          <a:lstStyle/>
          <a:p>
            <a:r>
              <a:rPr lang="en-US" b="1" dirty="0">
                <a:latin typeface="CIDFont+F3"/>
              </a:rPr>
              <a:t>North Atlantic albacore pop-up tagging in the </a:t>
            </a:r>
          </a:p>
          <a:p>
            <a:r>
              <a:rPr lang="en-US" b="1" dirty="0">
                <a:latin typeface="CIDFont+F3"/>
              </a:rPr>
              <a:t>Canary Islands</a:t>
            </a:r>
            <a:endParaRPr lang="en-CA" b="1" dirty="0"/>
          </a:p>
        </p:txBody>
      </p:sp>
      <p:sp>
        <p:nvSpPr>
          <p:cNvPr id="11" name="Rectangle 10">
            <a:extLst>
              <a:ext uri="{FF2B5EF4-FFF2-40B4-BE49-F238E27FC236}">
                <a16:creationId xmlns:a16="http://schemas.microsoft.com/office/drawing/2014/main" id="{852D6124-311F-4E5F-A808-48EFB19B168B}"/>
              </a:ext>
            </a:extLst>
          </p:cNvPr>
          <p:cNvSpPr/>
          <p:nvPr/>
        </p:nvSpPr>
        <p:spPr>
          <a:xfrm>
            <a:off x="596293" y="6216134"/>
            <a:ext cx="2331664" cy="369332"/>
          </a:xfrm>
          <a:prstGeom prst="rect">
            <a:avLst/>
          </a:prstGeom>
        </p:spPr>
        <p:txBody>
          <a:bodyPr wrap="none">
            <a:spAutoFit/>
          </a:bodyPr>
          <a:lstStyle/>
          <a:p>
            <a:r>
              <a:rPr lang="en-US" dirty="0">
                <a:latin typeface="CIDFont+F1"/>
              </a:rPr>
              <a:t>4 tags, 151 days of info</a:t>
            </a:r>
            <a:endParaRPr lang="en-CA" dirty="0"/>
          </a:p>
        </p:txBody>
      </p:sp>
      <p:sp>
        <p:nvSpPr>
          <p:cNvPr id="12" name="TextBox 11">
            <a:extLst>
              <a:ext uri="{FF2B5EF4-FFF2-40B4-BE49-F238E27FC236}">
                <a16:creationId xmlns:a16="http://schemas.microsoft.com/office/drawing/2014/main" id="{81190A05-FA40-4C0B-BC97-28B0DAAD07AD}"/>
              </a:ext>
            </a:extLst>
          </p:cNvPr>
          <p:cNvSpPr txBox="1"/>
          <p:nvPr/>
        </p:nvSpPr>
        <p:spPr>
          <a:xfrm>
            <a:off x="5362574" y="2847975"/>
            <a:ext cx="3228975" cy="646331"/>
          </a:xfrm>
          <a:prstGeom prst="rect">
            <a:avLst/>
          </a:prstGeom>
          <a:noFill/>
        </p:spPr>
        <p:txBody>
          <a:bodyPr wrap="square" rtlCol="0">
            <a:spAutoFit/>
          </a:bodyPr>
          <a:lstStyle/>
          <a:p>
            <a:r>
              <a:rPr lang="en-CA" b="1" dirty="0">
                <a:latin typeface="Times New Roman" panose="02020603050405020304" pitchFamily="18" charset="0"/>
                <a:cs typeface="Times New Roman" panose="02020603050405020304" pitchFamily="18" charset="0"/>
              </a:rPr>
              <a:t>Albacore gonad sampling </a:t>
            </a:r>
            <a:r>
              <a:rPr lang="en-CA" dirty="0">
                <a:latin typeface="Times New Roman" panose="02020603050405020304" pitchFamily="18" charset="0"/>
                <a:cs typeface="Times New Roman" panose="02020603050405020304" pitchFamily="18" charset="0"/>
              </a:rPr>
              <a:t>in the Canary Islands </a:t>
            </a:r>
          </a:p>
        </p:txBody>
      </p:sp>
      <p:pic>
        <p:nvPicPr>
          <p:cNvPr id="13" name="Picture 12">
            <a:extLst>
              <a:ext uri="{FF2B5EF4-FFF2-40B4-BE49-F238E27FC236}">
                <a16:creationId xmlns:a16="http://schemas.microsoft.com/office/drawing/2014/main" id="{15632F66-EBF3-457C-8DE4-6AF29B58C615}"/>
              </a:ext>
            </a:extLst>
          </p:cNvPr>
          <p:cNvPicPr>
            <a:picLocks noChangeAspect="1"/>
          </p:cNvPicPr>
          <p:nvPr/>
        </p:nvPicPr>
        <p:blipFill rotWithShape="1">
          <a:blip r:embed="rId6"/>
          <a:srcRect l="46719" t="68204" r="30078" b="5291"/>
          <a:stretch/>
        </p:blipFill>
        <p:spPr>
          <a:xfrm>
            <a:off x="5676900" y="3457575"/>
            <a:ext cx="2828925" cy="1733550"/>
          </a:xfrm>
          <a:prstGeom prst="rect">
            <a:avLst/>
          </a:prstGeom>
        </p:spPr>
      </p:pic>
      <p:pic>
        <p:nvPicPr>
          <p:cNvPr id="14" name="Picture 13">
            <a:extLst>
              <a:ext uri="{FF2B5EF4-FFF2-40B4-BE49-F238E27FC236}">
                <a16:creationId xmlns:a16="http://schemas.microsoft.com/office/drawing/2014/main" id="{6579565D-09CC-4F6C-8B52-74E7C1D95DA0}"/>
              </a:ext>
            </a:extLst>
          </p:cNvPr>
          <p:cNvPicPr>
            <a:picLocks noChangeAspect="1"/>
          </p:cNvPicPr>
          <p:nvPr/>
        </p:nvPicPr>
        <p:blipFill rotWithShape="1">
          <a:blip r:embed="rId7"/>
          <a:srcRect l="29297" t="53204" r="46328" b="19709"/>
          <a:stretch/>
        </p:blipFill>
        <p:spPr>
          <a:xfrm>
            <a:off x="9096375" y="3390900"/>
            <a:ext cx="2971800" cy="1771650"/>
          </a:xfrm>
          <a:prstGeom prst="rect">
            <a:avLst/>
          </a:prstGeom>
        </p:spPr>
      </p:pic>
      <p:pic>
        <p:nvPicPr>
          <p:cNvPr id="15" name="Picture 14">
            <a:extLst>
              <a:ext uri="{FF2B5EF4-FFF2-40B4-BE49-F238E27FC236}">
                <a16:creationId xmlns:a16="http://schemas.microsoft.com/office/drawing/2014/main" id="{F12E4D8A-ED98-4E97-B5ED-54E94FC52A35}"/>
              </a:ext>
            </a:extLst>
          </p:cNvPr>
          <p:cNvPicPr>
            <a:picLocks noChangeAspect="1"/>
          </p:cNvPicPr>
          <p:nvPr/>
        </p:nvPicPr>
        <p:blipFill rotWithShape="1">
          <a:blip r:embed="rId8"/>
          <a:srcRect l="22657" t="51165" r="38594" b="22767"/>
          <a:stretch/>
        </p:blipFill>
        <p:spPr>
          <a:xfrm>
            <a:off x="7467600" y="5257800"/>
            <a:ext cx="4724400" cy="1704975"/>
          </a:xfrm>
          <a:prstGeom prst="rect">
            <a:avLst/>
          </a:prstGeom>
        </p:spPr>
      </p:pic>
      <p:sp>
        <p:nvSpPr>
          <p:cNvPr id="16" name="Rectangle 15">
            <a:extLst>
              <a:ext uri="{FF2B5EF4-FFF2-40B4-BE49-F238E27FC236}">
                <a16:creationId xmlns:a16="http://schemas.microsoft.com/office/drawing/2014/main" id="{1EB8BD81-7094-4D5E-B242-BBEA20E4BCF1}"/>
              </a:ext>
            </a:extLst>
          </p:cNvPr>
          <p:cNvSpPr/>
          <p:nvPr/>
        </p:nvSpPr>
        <p:spPr>
          <a:xfrm>
            <a:off x="8996082" y="2834759"/>
            <a:ext cx="2467535" cy="369332"/>
          </a:xfrm>
          <a:prstGeom prst="rect">
            <a:avLst/>
          </a:prstGeom>
        </p:spPr>
        <p:txBody>
          <a:bodyPr wrap="none">
            <a:spAutoFit/>
          </a:bodyPr>
          <a:lstStyle/>
          <a:p>
            <a:r>
              <a:rPr lang="en-CA" dirty="0">
                <a:latin typeface="CIDFont+F1"/>
              </a:rPr>
              <a:t>Spanish fisheries update</a:t>
            </a:r>
            <a:endParaRPr lang="en-CA" dirty="0"/>
          </a:p>
        </p:txBody>
      </p:sp>
    </p:spTree>
    <p:extLst>
      <p:ext uri="{BB962C8B-B14F-4D97-AF65-F5344CB8AC3E}">
        <p14:creationId xmlns:p14="http://schemas.microsoft.com/office/powerpoint/2010/main" val="52243366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ICCAT_SecretariatPowerPoint_template" id="{F7EF2BE0-CB1E-4D1C-9294-5A4A5EA2B42A}" vid="{C6A567B3-3A82-459C-860D-274B441F82AE}"/>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4078</TotalTime>
  <Words>3659</Words>
  <Application>Microsoft Office PowerPoint</Application>
  <PresentationFormat>Widescreen</PresentationFormat>
  <Paragraphs>420</Paragraphs>
  <Slides>50</Slides>
  <Notes>12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50</vt:i4>
      </vt:variant>
    </vt:vector>
  </HeadingPairs>
  <TitlesOfParts>
    <vt:vector size="67" baseType="lpstr">
      <vt:lpstr>Arial</vt:lpstr>
      <vt:lpstr>Calibri</vt:lpstr>
      <vt:lpstr>Calibri Light</vt:lpstr>
      <vt:lpstr>Cambria</vt:lpstr>
      <vt:lpstr>Century Gothic</vt:lpstr>
      <vt:lpstr>CIDFont+F1</vt:lpstr>
      <vt:lpstr>CIDFont+F3</vt:lpstr>
      <vt:lpstr>Constantia</vt:lpstr>
      <vt:lpstr>Times New Roman</vt:lpstr>
      <vt:lpstr>Trebuchet MS</vt:lpstr>
      <vt:lpstr>Wingdings</vt:lpstr>
      <vt:lpstr>Wingdings 2</vt:lpstr>
      <vt:lpstr>Wingdings 3</vt:lpstr>
      <vt:lpstr>Wisp</vt:lpstr>
      <vt:lpstr>Office Theme</vt:lpstr>
      <vt:lpstr>Flow</vt:lpstr>
      <vt:lpstr>1_Office Theme</vt:lpstr>
      <vt:lpstr>SCRS Report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GBYP Program - Structured in six main lines of activity</vt:lpstr>
      <vt:lpstr>Aerial survey: Independent indices: </vt:lpstr>
      <vt:lpstr>Tagging</vt:lpstr>
      <vt:lpstr>Microchemistry/Genetics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Calendar for 2020</vt:lpstr>
      <vt:lpstr>PowerPoint Presentation</vt:lpstr>
      <vt:lpstr>Growth Studies</vt:lpstr>
      <vt:lpstr>PowerPoint Presentation</vt:lpstr>
      <vt:lpstr>PowerPoint Presentation</vt:lpstr>
      <vt:lpstr>Phase 8 and 9 time frame and budget</vt:lpstr>
      <vt:lpstr>PowerPoint Presentation</vt:lpstr>
      <vt:lpstr>PowerPoint Presentation</vt:lpstr>
      <vt:lpstr>MSE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SCRS Report 2019</dc:title>
  <dc:creator>Gary Melvin</dc:creator>
  <cp:lastModifiedBy>Gary Melvin</cp:lastModifiedBy>
  <cp:revision>96</cp:revision>
  <dcterms:created xsi:type="dcterms:W3CDTF">2019-11-05T12:19:11Z</dcterms:created>
  <dcterms:modified xsi:type="dcterms:W3CDTF">2019-11-18T14:47:36Z</dcterms:modified>
</cp:coreProperties>
</file>